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  <p:sldMasterId id="2147483683" r:id="rId3"/>
  </p:sldMasterIdLst>
  <p:notesMasterIdLst>
    <p:notesMasterId r:id="rId22"/>
  </p:notesMasterIdLst>
  <p:sldIdLst>
    <p:sldId id="256" r:id="rId4"/>
    <p:sldId id="257" r:id="rId5"/>
    <p:sldId id="258" r:id="rId6"/>
    <p:sldId id="259" r:id="rId7"/>
    <p:sldId id="260" r:id="rId8"/>
    <p:sldId id="261" r:id="rId9"/>
    <p:sldId id="335" r:id="rId10"/>
    <p:sldId id="336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23"/>
    </p:embeddedFont>
    <p:embeddedFont>
      <p:font typeface="Arimo" panose="020B0604020202020204" charset="0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Helvetica Neue" panose="020B0604020202020204" charset="0"/>
      <p:bold r:id="rId32"/>
      <p:boldItalic r:id="rId33"/>
    </p:embeddedFont>
    <p:embeddedFont>
      <p:font typeface="Montserrat" panose="000005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8B9FD0D-8698-42D4-856C-E192AA686AB1}">
  <a:tblStyle styleId="{C8B9FD0D-8698-42D4-856C-E192AA686AB1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DEEE8"/>
          </a:solidFill>
        </a:fill>
      </a:tcStyle>
    </a:wholeTbl>
    <a:band1H>
      <a:tcTxStyle/>
      <a:tcStyle>
        <a:tcBdr/>
        <a:fill>
          <a:solidFill>
            <a:srgbClr val="FCDCC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CDCCE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DEEE8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/>
        <a:fill>
          <a:solidFill>
            <a:srgbClr val="FDEEE8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font" Target="fonts/font12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7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a0832b350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g3a0832b350d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3a0832b350d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a0832b350d_2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3a0832b350d_2_2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3a0832b350d_2_2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a0832b350d_2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6" name="Google Shape;416;g3a0832b350d_2_3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3a0832b350d_2_3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a0832b350d_2_3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3a0832b350d_2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988bc77b47_2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g3988bc77b47_2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988bc77b47_2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g3988bc77b47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988bc77b47_2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3988bc77b47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98a5a08215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g398a5a08215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a0832b350d_2_3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3a0832b350d_2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988bc77b47_2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g3988bc77b47_2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a0832b350d_2_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3a0832b350d_2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a0832b350d_2_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3a0832b350d_2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a0832b350d_2_1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3a0832b350d_2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a0832b350d_2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g3a0832b350d_2_1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3a0832b350d_2_1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a0832b350d_2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g3a0832b350d_2_2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3a0832b350d_2_2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49740-95E8-43AE-AC6F-CCC9C43A9A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340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49740-95E8-43AE-AC6F-CCC9C43A9A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418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a0832b350d_2_2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g3a0832b350d_2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dt" idx="10"/>
          </p:nvPr>
        </p:nvSpPr>
        <p:spPr>
          <a:xfrm>
            <a:off x="466928" y="4355875"/>
            <a:ext cx="2178996" cy="25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ftr" idx="11"/>
          </p:nvPr>
        </p:nvSpPr>
        <p:spPr>
          <a:xfrm>
            <a:off x="3190673" y="4355875"/>
            <a:ext cx="2957209" cy="25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sldNum" idx="12"/>
          </p:nvPr>
        </p:nvSpPr>
        <p:spPr>
          <a:xfrm>
            <a:off x="6692630" y="4355875"/>
            <a:ext cx="2178996" cy="25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00392" y="1459936"/>
            <a:ext cx="7937770" cy="1007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1"/>
          </p:nvPr>
        </p:nvSpPr>
        <p:spPr>
          <a:xfrm>
            <a:off x="1400783" y="2663132"/>
            <a:ext cx="6536987" cy="1201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27"/>
          <p:cNvSpPr txBox="1">
            <a:spLocks noGrp="1"/>
          </p:cNvSpPr>
          <p:nvPr>
            <p:ph type="dt" idx="10"/>
          </p:nvPr>
        </p:nvSpPr>
        <p:spPr>
          <a:xfrm>
            <a:off x="466928" y="4355875"/>
            <a:ext cx="2178996" cy="25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ftr" idx="11"/>
          </p:nvPr>
        </p:nvSpPr>
        <p:spPr>
          <a:xfrm>
            <a:off x="3190673" y="4355875"/>
            <a:ext cx="2957209" cy="25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sldNum" idx="12"/>
          </p:nvPr>
        </p:nvSpPr>
        <p:spPr>
          <a:xfrm>
            <a:off x="6692630" y="4355875"/>
            <a:ext cx="2178996" cy="25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466928" y="188204"/>
            <a:ext cx="8404698" cy="783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8"/>
          <p:cNvSpPr txBox="1">
            <a:spLocks noGrp="1"/>
          </p:cNvSpPr>
          <p:nvPr>
            <p:ph type="body" idx="1"/>
          </p:nvPr>
        </p:nvSpPr>
        <p:spPr>
          <a:xfrm>
            <a:off x="466928" y="1096584"/>
            <a:ext cx="8404698" cy="3101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28"/>
          <p:cNvSpPr txBox="1">
            <a:spLocks noGrp="1"/>
          </p:cNvSpPr>
          <p:nvPr>
            <p:ph type="dt" idx="10"/>
          </p:nvPr>
        </p:nvSpPr>
        <p:spPr>
          <a:xfrm>
            <a:off x="466928" y="4355875"/>
            <a:ext cx="2178996" cy="25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ftr" idx="11"/>
          </p:nvPr>
        </p:nvSpPr>
        <p:spPr>
          <a:xfrm>
            <a:off x="3190673" y="4355875"/>
            <a:ext cx="2957209" cy="25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sldNum" idx="12"/>
          </p:nvPr>
        </p:nvSpPr>
        <p:spPr>
          <a:xfrm>
            <a:off x="6692630" y="4355875"/>
            <a:ext cx="2178996" cy="25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>
            <a:spLocks noGrp="1"/>
          </p:cNvSpPr>
          <p:nvPr>
            <p:ph type="title"/>
          </p:nvPr>
        </p:nvSpPr>
        <p:spPr>
          <a:xfrm>
            <a:off x="737682" y="3019958"/>
            <a:ext cx="7937770" cy="933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body" idx="1"/>
          </p:nvPr>
        </p:nvSpPr>
        <p:spPr>
          <a:xfrm>
            <a:off x="737682" y="1991910"/>
            <a:ext cx="7937770" cy="1028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dt" idx="10"/>
          </p:nvPr>
        </p:nvSpPr>
        <p:spPr>
          <a:xfrm>
            <a:off x="466928" y="4355875"/>
            <a:ext cx="2178996" cy="25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ftr" idx="11"/>
          </p:nvPr>
        </p:nvSpPr>
        <p:spPr>
          <a:xfrm>
            <a:off x="3190673" y="4355875"/>
            <a:ext cx="2957209" cy="25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sldNum" idx="12"/>
          </p:nvPr>
        </p:nvSpPr>
        <p:spPr>
          <a:xfrm>
            <a:off x="6692630" y="4355875"/>
            <a:ext cx="2178996" cy="25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>
            <a:spLocks noGrp="1"/>
          </p:cNvSpPr>
          <p:nvPr>
            <p:ph type="title"/>
          </p:nvPr>
        </p:nvSpPr>
        <p:spPr>
          <a:xfrm>
            <a:off x="466928" y="188204"/>
            <a:ext cx="8404698" cy="783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0"/>
          <p:cNvSpPr txBox="1">
            <a:spLocks noGrp="1"/>
          </p:cNvSpPr>
          <p:nvPr>
            <p:ph type="body" idx="1"/>
          </p:nvPr>
        </p:nvSpPr>
        <p:spPr>
          <a:xfrm>
            <a:off x="466927" y="1096584"/>
            <a:ext cx="4124528" cy="3101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492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1pPr>
            <a:lvl2pPr marL="914400" lvl="1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marL="2286000" lvl="4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marL="2743200" lvl="5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marL="3200400" lvl="6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marL="3657600" lvl="7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marL="4114800" lvl="8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156" name="Google Shape;156;p30"/>
          <p:cNvSpPr txBox="1">
            <a:spLocks noGrp="1"/>
          </p:cNvSpPr>
          <p:nvPr>
            <p:ph type="body" idx="2"/>
          </p:nvPr>
        </p:nvSpPr>
        <p:spPr>
          <a:xfrm>
            <a:off x="4747098" y="1096584"/>
            <a:ext cx="4124528" cy="3101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492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1pPr>
            <a:lvl2pPr marL="914400" lvl="1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marL="2286000" lvl="4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marL="2743200" lvl="5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marL="3200400" lvl="6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marL="3657600" lvl="7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marL="4114800" lvl="8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157" name="Google Shape;157;p30"/>
          <p:cNvSpPr txBox="1">
            <a:spLocks noGrp="1"/>
          </p:cNvSpPr>
          <p:nvPr>
            <p:ph type="dt" idx="10"/>
          </p:nvPr>
        </p:nvSpPr>
        <p:spPr>
          <a:xfrm>
            <a:off x="466928" y="4355875"/>
            <a:ext cx="2178996" cy="25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ftr" idx="11"/>
          </p:nvPr>
        </p:nvSpPr>
        <p:spPr>
          <a:xfrm>
            <a:off x="3190673" y="4355875"/>
            <a:ext cx="2957209" cy="25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sldNum" idx="12"/>
          </p:nvPr>
        </p:nvSpPr>
        <p:spPr>
          <a:xfrm>
            <a:off x="6692630" y="4355875"/>
            <a:ext cx="2178996" cy="25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>
            <a:spLocks noGrp="1"/>
          </p:cNvSpPr>
          <p:nvPr>
            <p:ph type="title"/>
          </p:nvPr>
        </p:nvSpPr>
        <p:spPr>
          <a:xfrm>
            <a:off x="466928" y="188204"/>
            <a:ext cx="8404698" cy="783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body" idx="1"/>
          </p:nvPr>
        </p:nvSpPr>
        <p:spPr>
          <a:xfrm>
            <a:off x="466927" y="1051981"/>
            <a:ext cx="4126150" cy="43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63" name="Google Shape;163;p31"/>
          <p:cNvSpPr txBox="1">
            <a:spLocks noGrp="1"/>
          </p:cNvSpPr>
          <p:nvPr>
            <p:ph type="body" idx="2"/>
          </p:nvPr>
        </p:nvSpPr>
        <p:spPr>
          <a:xfrm>
            <a:off x="466927" y="1490397"/>
            <a:ext cx="4126150" cy="27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 sz="1100"/>
            </a:lvl4pPr>
            <a:lvl5pPr marL="2286000" lvl="4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»"/>
              <a:defRPr sz="1100"/>
            </a:lvl5pPr>
            <a:lvl6pPr marL="2743200" lvl="5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6pPr>
            <a:lvl7pPr marL="3200400" lvl="6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7pPr>
            <a:lvl8pPr marL="3657600" lvl="7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8pPr>
            <a:lvl9pPr marL="4114800" lvl="8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9pPr>
          </a:lstStyle>
          <a:p>
            <a:endParaRPr/>
          </a:p>
        </p:txBody>
      </p:sp>
      <p:sp>
        <p:nvSpPr>
          <p:cNvPr id="164" name="Google Shape;164;p31"/>
          <p:cNvSpPr txBox="1">
            <a:spLocks noGrp="1"/>
          </p:cNvSpPr>
          <p:nvPr>
            <p:ph type="body" idx="3"/>
          </p:nvPr>
        </p:nvSpPr>
        <p:spPr>
          <a:xfrm>
            <a:off x="4743856" y="1051981"/>
            <a:ext cx="4127770" cy="43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65" name="Google Shape;165;p31"/>
          <p:cNvSpPr txBox="1">
            <a:spLocks noGrp="1"/>
          </p:cNvSpPr>
          <p:nvPr>
            <p:ph type="body" idx="4"/>
          </p:nvPr>
        </p:nvSpPr>
        <p:spPr>
          <a:xfrm>
            <a:off x="4743856" y="1490397"/>
            <a:ext cx="4127770" cy="27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 sz="1100"/>
            </a:lvl4pPr>
            <a:lvl5pPr marL="2286000" lvl="4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»"/>
              <a:defRPr sz="1100"/>
            </a:lvl5pPr>
            <a:lvl6pPr marL="2743200" lvl="5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6pPr>
            <a:lvl7pPr marL="3200400" lvl="6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7pPr>
            <a:lvl8pPr marL="3657600" lvl="7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8pPr>
            <a:lvl9pPr marL="4114800" lvl="8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9pPr>
          </a:lstStyle>
          <a:p>
            <a:endParaRPr/>
          </a:p>
        </p:txBody>
      </p:sp>
      <p:sp>
        <p:nvSpPr>
          <p:cNvPr id="166" name="Google Shape;166;p31"/>
          <p:cNvSpPr txBox="1">
            <a:spLocks noGrp="1"/>
          </p:cNvSpPr>
          <p:nvPr>
            <p:ph type="dt" idx="10"/>
          </p:nvPr>
        </p:nvSpPr>
        <p:spPr>
          <a:xfrm>
            <a:off x="466928" y="4355875"/>
            <a:ext cx="2178996" cy="25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1"/>
          <p:cNvSpPr txBox="1">
            <a:spLocks noGrp="1"/>
          </p:cNvSpPr>
          <p:nvPr>
            <p:ph type="ftr" idx="11"/>
          </p:nvPr>
        </p:nvSpPr>
        <p:spPr>
          <a:xfrm>
            <a:off x="3190673" y="4355875"/>
            <a:ext cx="2957209" cy="25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1"/>
          <p:cNvSpPr txBox="1">
            <a:spLocks noGrp="1"/>
          </p:cNvSpPr>
          <p:nvPr>
            <p:ph type="sldNum" idx="12"/>
          </p:nvPr>
        </p:nvSpPr>
        <p:spPr>
          <a:xfrm>
            <a:off x="6692630" y="4355875"/>
            <a:ext cx="2178996" cy="25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>
            <a:spLocks noGrp="1"/>
          </p:cNvSpPr>
          <p:nvPr>
            <p:ph type="title"/>
          </p:nvPr>
        </p:nvSpPr>
        <p:spPr>
          <a:xfrm>
            <a:off x="466928" y="188204"/>
            <a:ext cx="8404698" cy="783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32"/>
          <p:cNvSpPr txBox="1">
            <a:spLocks noGrp="1"/>
          </p:cNvSpPr>
          <p:nvPr>
            <p:ph type="dt" idx="10"/>
          </p:nvPr>
        </p:nvSpPr>
        <p:spPr>
          <a:xfrm>
            <a:off x="466928" y="4355875"/>
            <a:ext cx="2178996" cy="25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ftr" idx="11"/>
          </p:nvPr>
        </p:nvSpPr>
        <p:spPr>
          <a:xfrm>
            <a:off x="3190673" y="4355875"/>
            <a:ext cx="2957209" cy="25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sldNum" idx="12"/>
          </p:nvPr>
        </p:nvSpPr>
        <p:spPr>
          <a:xfrm>
            <a:off x="6692630" y="4355875"/>
            <a:ext cx="2178996" cy="25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466929" y="187116"/>
            <a:ext cx="3072319" cy="796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3"/>
          <p:cNvSpPr txBox="1">
            <a:spLocks noGrp="1"/>
          </p:cNvSpPr>
          <p:nvPr>
            <p:ph type="body" idx="1"/>
          </p:nvPr>
        </p:nvSpPr>
        <p:spPr>
          <a:xfrm>
            <a:off x="3651115" y="187116"/>
            <a:ext cx="5220511" cy="4011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1pPr>
            <a:lvl2pPr marL="914400" lvl="1" indent="-3492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  <a:defRPr sz="1900"/>
            </a:lvl2pPr>
            <a:lvl3pPr marL="1371600" lvl="2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77" name="Google Shape;177;p33"/>
          <p:cNvSpPr txBox="1">
            <a:spLocks noGrp="1"/>
          </p:cNvSpPr>
          <p:nvPr>
            <p:ph type="body" idx="2"/>
          </p:nvPr>
        </p:nvSpPr>
        <p:spPr>
          <a:xfrm>
            <a:off x="466929" y="983445"/>
            <a:ext cx="3072319" cy="321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9pPr>
          </a:lstStyle>
          <a:p>
            <a:endParaRPr/>
          </a:p>
        </p:txBody>
      </p:sp>
      <p:sp>
        <p:nvSpPr>
          <p:cNvPr id="178" name="Google Shape;178;p33"/>
          <p:cNvSpPr txBox="1">
            <a:spLocks noGrp="1"/>
          </p:cNvSpPr>
          <p:nvPr>
            <p:ph type="dt" idx="10"/>
          </p:nvPr>
        </p:nvSpPr>
        <p:spPr>
          <a:xfrm>
            <a:off x="466928" y="4355875"/>
            <a:ext cx="2178996" cy="25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3"/>
          <p:cNvSpPr txBox="1">
            <a:spLocks noGrp="1"/>
          </p:cNvSpPr>
          <p:nvPr>
            <p:ph type="ftr" idx="11"/>
          </p:nvPr>
        </p:nvSpPr>
        <p:spPr>
          <a:xfrm>
            <a:off x="3190673" y="4355875"/>
            <a:ext cx="2957209" cy="25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3"/>
          <p:cNvSpPr txBox="1">
            <a:spLocks noGrp="1"/>
          </p:cNvSpPr>
          <p:nvPr>
            <p:ph type="sldNum" idx="12"/>
          </p:nvPr>
        </p:nvSpPr>
        <p:spPr>
          <a:xfrm>
            <a:off x="6692630" y="4355875"/>
            <a:ext cx="2178996" cy="25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>
            <a:spLocks noGrp="1"/>
          </p:cNvSpPr>
          <p:nvPr>
            <p:ph type="title"/>
          </p:nvPr>
        </p:nvSpPr>
        <p:spPr>
          <a:xfrm>
            <a:off x="1830421" y="3289751"/>
            <a:ext cx="5603132" cy="388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4"/>
          <p:cNvSpPr>
            <a:spLocks noGrp="1"/>
          </p:cNvSpPr>
          <p:nvPr>
            <p:ph type="pic" idx="2"/>
          </p:nvPr>
        </p:nvSpPr>
        <p:spPr>
          <a:xfrm>
            <a:off x="1830421" y="419922"/>
            <a:ext cx="5603132" cy="2819787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34"/>
          <p:cNvSpPr txBox="1">
            <a:spLocks noGrp="1"/>
          </p:cNvSpPr>
          <p:nvPr>
            <p:ph type="body" idx="1"/>
          </p:nvPr>
        </p:nvSpPr>
        <p:spPr>
          <a:xfrm>
            <a:off x="1830421" y="3678125"/>
            <a:ext cx="5603132" cy="551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9pPr>
          </a:lstStyle>
          <a:p>
            <a:endParaRPr/>
          </a:p>
        </p:txBody>
      </p:sp>
      <p:sp>
        <p:nvSpPr>
          <p:cNvPr id="185" name="Google Shape;185;p34"/>
          <p:cNvSpPr txBox="1">
            <a:spLocks noGrp="1"/>
          </p:cNvSpPr>
          <p:nvPr>
            <p:ph type="dt" idx="10"/>
          </p:nvPr>
        </p:nvSpPr>
        <p:spPr>
          <a:xfrm>
            <a:off x="466928" y="4355875"/>
            <a:ext cx="2178996" cy="25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4"/>
          <p:cNvSpPr txBox="1">
            <a:spLocks noGrp="1"/>
          </p:cNvSpPr>
          <p:nvPr>
            <p:ph type="ftr" idx="11"/>
          </p:nvPr>
        </p:nvSpPr>
        <p:spPr>
          <a:xfrm>
            <a:off x="3190673" y="4355875"/>
            <a:ext cx="2957209" cy="25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4"/>
          <p:cNvSpPr txBox="1">
            <a:spLocks noGrp="1"/>
          </p:cNvSpPr>
          <p:nvPr>
            <p:ph type="sldNum" idx="12"/>
          </p:nvPr>
        </p:nvSpPr>
        <p:spPr>
          <a:xfrm>
            <a:off x="6692630" y="4355875"/>
            <a:ext cx="2178996" cy="25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>
            <a:spLocks noGrp="1"/>
          </p:cNvSpPr>
          <p:nvPr>
            <p:ph type="title"/>
          </p:nvPr>
        </p:nvSpPr>
        <p:spPr>
          <a:xfrm>
            <a:off x="466928" y="188204"/>
            <a:ext cx="8404698" cy="783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5"/>
          <p:cNvSpPr txBox="1">
            <a:spLocks noGrp="1"/>
          </p:cNvSpPr>
          <p:nvPr>
            <p:ph type="body" idx="1"/>
          </p:nvPr>
        </p:nvSpPr>
        <p:spPr>
          <a:xfrm rot="5400000">
            <a:off x="3118502" y="-1554991"/>
            <a:ext cx="3101548" cy="8404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35"/>
          <p:cNvSpPr txBox="1">
            <a:spLocks noGrp="1"/>
          </p:cNvSpPr>
          <p:nvPr>
            <p:ph type="dt" idx="10"/>
          </p:nvPr>
        </p:nvSpPr>
        <p:spPr>
          <a:xfrm>
            <a:off x="466928" y="4355875"/>
            <a:ext cx="2178996" cy="25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5"/>
          <p:cNvSpPr txBox="1">
            <a:spLocks noGrp="1"/>
          </p:cNvSpPr>
          <p:nvPr>
            <p:ph type="ftr" idx="11"/>
          </p:nvPr>
        </p:nvSpPr>
        <p:spPr>
          <a:xfrm>
            <a:off x="3190673" y="4355875"/>
            <a:ext cx="2957209" cy="25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5"/>
          <p:cNvSpPr txBox="1">
            <a:spLocks noGrp="1"/>
          </p:cNvSpPr>
          <p:nvPr>
            <p:ph type="sldNum" idx="12"/>
          </p:nvPr>
        </p:nvSpPr>
        <p:spPr>
          <a:xfrm>
            <a:off x="6692630" y="4355875"/>
            <a:ext cx="2178996" cy="25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>
            <a:spLocks noGrp="1"/>
          </p:cNvSpPr>
          <p:nvPr>
            <p:ph type="title"/>
          </p:nvPr>
        </p:nvSpPr>
        <p:spPr>
          <a:xfrm rot="5400000">
            <a:off x="5816074" y="1142581"/>
            <a:ext cx="4009929" cy="2101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6"/>
          <p:cNvSpPr txBox="1">
            <a:spLocks noGrp="1"/>
          </p:cNvSpPr>
          <p:nvPr>
            <p:ph type="body" idx="1"/>
          </p:nvPr>
        </p:nvSpPr>
        <p:spPr>
          <a:xfrm rot="5400000">
            <a:off x="1535904" y="-880772"/>
            <a:ext cx="4009929" cy="614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36"/>
          <p:cNvSpPr txBox="1">
            <a:spLocks noGrp="1"/>
          </p:cNvSpPr>
          <p:nvPr>
            <p:ph type="dt" idx="10"/>
          </p:nvPr>
        </p:nvSpPr>
        <p:spPr>
          <a:xfrm>
            <a:off x="466928" y="4355875"/>
            <a:ext cx="2178996" cy="25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6"/>
          <p:cNvSpPr txBox="1">
            <a:spLocks noGrp="1"/>
          </p:cNvSpPr>
          <p:nvPr>
            <p:ph type="ftr" idx="11"/>
          </p:nvPr>
        </p:nvSpPr>
        <p:spPr>
          <a:xfrm>
            <a:off x="3190673" y="4355875"/>
            <a:ext cx="2957209" cy="25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6"/>
          <p:cNvSpPr txBox="1">
            <a:spLocks noGrp="1"/>
          </p:cNvSpPr>
          <p:nvPr>
            <p:ph type="sldNum" idx="12"/>
          </p:nvPr>
        </p:nvSpPr>
        <p:spPr>
          <a:xfrm>
            <a:off x="6692630" y="4355875"/>
            <a:ext cx="2178996" cy="25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466928" y="188204"/>
            <a:ext cx="8404698" cy="783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466928" y="1096584"/>
            <a:ext cx="8404698" cy="3101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683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92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–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dt" idx="10"/>
          </p:nvPr>
        </p:nvSpPr>
        <p:spPr>
          <a:xfrm>
            <a:off x="466928" y="4355875"/>
            <a:ext cx="2178996" cy="25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ftr" idx="11"/>
          </p:nvPr>
        </p:nvSpPr>
        <p:spPr>
          <a:xfrm>
            <a:off x="3190673" y="4355875"/>
            <a:ext cx="2957209" cy="25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6692630" y="4355875"/>
            <a:ext cx="2178996" cy="25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9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33.png"/><Relationship Id="rId4" Type="http://schemas.openxmlformats.org/officeDocument/2006/relationships/image" Target="../media/image2.png"/><Relationship Id="rId9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52.png"/><Relationship Id="rId10" Type="http://schemas.openxmlformats.org/officeDocument/2006/relationships/image" Target="../media/image48.png"/><Relationship Id="rId4" Type="http://schemas.openxmlformats.org/officeDocument/2006/relationships/image" Target="../media/image24.png"/><Relationship Id="rId9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0.png"/><Relationship Id="rId3" Type="http://schemas.openxmlformats.org/officeDocument/2006/relationships/image" Target="../media/image19.png"/><Relationship Id="rId7" Type="http://schemas.openxmlformats.org/officeDocument/2006/relationships/image" Target="../media/image57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11" Type="http://schemas.openxmlformats.org/officeDocument/2006/relationships/image" Target="../media/image48.png"/><Relationship Id="rId5" Type="http://schemas.openxmlformats.org/officeDocument/2006/relationships/image" Target="../media/image55.png"/><Relationship Id="rId10" Type="http://schemas.openxmlformats.org/officeDocument/2006/relationships/image" Target="../media/image33.png"/><Relationship Id="rId4" Type="http://schemas.openxmlformats.org/officeDocument/2006/relationships/image" Target="../media/image2.png"/><Relationship Id="rId9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9.png"/><Relationship Id="rId7" Type="http://schemas.openxmlformats.org/officeDocument/2006/relationships/image" Target="../media/image62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11" Type="http://schemas.openxmlformats.org/officeDocument/2006/relationships/image" Target="../media/image65.png"/><Relationship Id="rId5" Type="http://schemas.openxmlformats.org/officeDocument/2006/relationships/image" Target="../media/image3.png"/><Relationship Id="rId10" Type="http://schemas.openxmlformats.org/officeDocument/2006/relationships/image" Target="../media/image49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11" Type="http://schemas.openxmlformats.org/officeDocument/2006/relationships/image" Target="../media/image69.png"/><Relationship Id="rId5" Type="http://schemas.openxmlformats.org/officeDocument/2006/relationships/image" Target="../media/image3.png"/><Relationship Id="rId10" Type="http://schemas.openxmlformats.org/officeDocument/2006/relationships/image" Target="../media/image53.png"/><Relationship Id="rId4" Type="http://schemas.openxmlformats.org/officeDocument/2006/relationships/image" Target="../media/image67.png"/><Relationship Id="rId9" Type="http://schemas.openxmlformats.org/officeDocument/2006/relationships/image" Target="../media/image6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9.png"/><Relationship Id="rId7" Type="http://schemas.openxmlformats.org/officeDocument/2006/relationships/image" Target="../media/image2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11" Type="http://schemas.openxmlformats.org/officeDocument/2006/relationships/image" Target="../media/image73.png"/><Relationship Id="rId5" Type="http://schemas.openxmlformats.org/officeDocument/2006/relationships/image" Target="../media/image71.png"/><Relationship Id="rId10" Type="http://schemas.openxmlformats.org/officeDocument/2006/relationships/image" Target="../media/image72.png"/><Relationship Id="rId4" Type="http://schemas.openxmlformats.org/officeDocument/2006/relationships/image" Target="../media/image70.png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9.png"/><Relationship Id="rId7" Type="http://schemas.openxmlformats.org/officeDocument/2006/relationships/image" Target="../media/image2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11" Type="http://schemas.openxmlformats.org/officeDocument/2006/relationships/image" Target="../media/image73.png"/><Relationship Id="rId5" Type="http://schemas.openxmlformats.org/officeDocument/2006/relationships/image" Target="../media/image71.png"/><Relationship Id="rId10" Type="http://schemas.openxmlformats.org/officeDocument/2006/relationships/image" Target="../media/image72.png"/><Relationship Id="rId4" Type="http://schemas.openxmlformats.org/officeDocument/2006/relationships/image" Target="../media/image70.pn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9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png"/><Relationship Id="rId5" Type="http://schemas.openxmlformats.org/officeDocument/2006/relationships/image" Target="../media/image3.png"/><Relationship Id="rId10" Type="http://schemas.openxmlformats.org/officeDocument/2006/relationships/image" Target="../media/image78.png"/><Relationship Id="rId4" Type="http://schemas.openxmlformats.org/officeDocument/2006/relationships/image" Target="../media/image31.png"/><Relationship Id="rId9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1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3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image" Target="../media/image2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9.png"/><Relationship Id="rId7" Type="http://schemas.openxmlformats.org/officeDocument/2006/relationships/image" Target="../media/image2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19.png"/><Relationship Id="rId7" Type="http://schemas.openxmlformats.org/officeDocument/2006/relationships/image" Target="../media/image26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11" Type="http://schemas.openxmlformats.org/officeDocument/2006/relationships/image" Target="../media/image36.png"/><Relationship Id="rId5" Type="http://schemas.openxmlformats.org/officeDocument/2006/relationships/image" Target="../media/image32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9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511" t="-6722" r="-3182" b="-12932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6" name="Google Shape;206;p37"/>
          <p:cNvGrpSpPr/>
          <p:nvPr/>
        </p:nvGrpSpPr>
        <p:grpSpPr>
          <a:xfrm rot="1877951">
            <a:off x="303515" y="-1562784"/>
            <a:ext cx="3452288" cy="7166477"/>
            <a:chOff x="0" y="-38100"/>
            <a:chExt cx="1818489" cy="3774934"/>
          </a:xfrm>
        </p:grpSpPr>
        <p:sp>
          <p:nvSpPr>
            <p:cNvPr id="207" name="Google Shape;207;p37"/>
            <p:cNvSpPr/>
            <p:nvPr/>
          </p:nvSpPr>
          <p:spPr>
            <a:xfrm>
              <a:off x="0" y="0"/>
              <a:ext cx="1818489" cy="3736834"/>
            </a:xfrm>
            <a:custGeom>
              <a:avLst/>
              <a:gdLst/>
              <a:ahLst/>
              <a:cxnLst/>
              <a:rect l="l" t="t" r="r" b="b"/>
              <a:pathLst>
                <a:path w="1818489" h="3736834" extrusionOk="0">
                  <a:moveTo>
                    <a:pt x="0" y="0"/>
                  </a:moveTo>
                  <a:lnTo>
                    <a:pt x="1818489" y="0"/>
                  </a:lnTo>
                  <a:lnTo>
                    <a:pt x="1818489" y="3736834"/>
                  </a:lnTo>
                  <a:lnTo>
                    <a:pt x="0" y="3736834"/>
                  </a:lnTo>
                  <a:close/>
                </a:path>
              </a:pathLst>
            </a:custGeom>
            <a:solidFill>
              <a:srgbClr val="EF4F44"/>
            </a:solidFill>
            <a:ln>
              <a:noFill/>
            </a:ln>
          </p:spPr>
          <p:txBody>
            <a:bodyPr spcFirstLastPara="1" wrap="square" lIns="45725" tIns="22850" rIns="45725" bIns="228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37"/>
            <p:cNvSpPr txBox="1"/>
            <p:nvPr/>
          </p:nvSpPr>
          <p:spPr>
            <a:xfrm>
              <a:off x="0" y="-38100"/>
              <a:ext cx="1818489" cy="37749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9" name="Google Shape;209;p37"/>
          <p:cNvSpPr/>
          <p:nvPr/>
        </p:nvSpPr>
        <p:spPr>
          <a:xfrm>
            <a:off x="2245736" y="3208325"/>
            <a:ext cx="7119836" cy="1739113"/>
          </a:xfrm>
          <a:custGeom>
            <a:avLst/>
            <a:gdLst/>
            <a:ahLst/>
            <a:cxnLst/>
            <a:rect l="l" t="t" r="r" b="b"/>
            <a:pathLst>
              <a:path w="14239672" h="3478227" extrusionOk="0">
                <a:moveTo>
                  <a:pt x="0" y="0"/>
                </a:moveTo>
                <a:lnTo>
                  <a:pt x="14239673" y="0"/>
                </a:lnTo>
                <a:lnTo>
                  <a:pt x="14239673" y="3478227"/>
                </a:lnTo>
                <a:lnTo>
                  <a:pt x="0" y="34782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102364" b="-102364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37"/>
          <p:cNvSpPr/>
          <p:nvPr/>
        </p:nvSpPr>
        <p:spPr>
          <a:xfrm>
            <a:off x="-510567" y="-514350"/>
            <a:ext cx="5952227" cy="5143500"/>
          </a:xfrm>
          <a:custGeom>
            <a:avLst/>
            <a:gdLst/>
            <a:ahLst/>
            <a:cxnLst/>
            <a:rect l="l" t="t" r="r" b="b"/>
            <a:pathLst>
              <a:path w="11904453" h="10287000" extrusionOk="0">
                <a:moveTo>
                  <a:pt x="0" y="0"/>
                </a:moveTo>
                <a:lnTo>
                  <a:pt x="11904452" y="0"/>
                </a:lnTo>
                <a:lnTo>
                  <a:pt x="1190445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37"/>
          <p:cNvSpPr/>
          <p:nvPr/>
        </p:nvSpPr>
        <p:spPr>
          <a:xfrm rot="79458">
            <a:off x="122165" y="98146"/>
            <a:ext cx="1866631" cy="1931898"/>
          </a:xfrm>
          <a:custGeom>
            <a:avLst/>
            <a:gdLst/>
            <a:ahLst/>
            <a:cxnLst/>
            <a:rect l="l" t="t" r="r" b="b"/>
            <a:pathLst>
              <a:path w="3733262" h="3863796" extrusionOk="0">
                <a:moveTo>
                  <a:pt x="0" y="0"/>
                </a:moveTo>
                <a:lnTo>
                  <a:pt x="3733263" y="0"/>
                </a:lnTo>
                <a:lnTo>
                  <a:pt x="3733263" y="3863796"/>
                </a:lnTo>
                <a:lnTo>
                  <a:pt x="0" y="38637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37"/>
          <p:cNvSpPr/>
          <p:nvPr/>
        </p:nvSpPr>
        <p:spPr>
          <a:xfrm>
            <a:off x="5007991" y="-73393"/>
            <a:ext cx="3281814" cy="1175486"/>
          </a:xfrm>
          <a:custGeom>
            <a:avLst/>
            <a:gdLst/>
            <a:ahLst/>
            <a:cxnLst/>
            <a:rect l="l" t="t" r="r" b="b"/>
            <a:pathLst>
              <a:path w="6563627" h="2350972" extrusionOk="0">
                <a:moveTo>
                  <a:pt x="0" y="0"/>
                </a:moveTo>
                <a:lnTo>
                  <a:pt x="6563628" y="0"/>
                </a:lnTo>
                <a:lnTo>
                  <a:pt x="6563628" y="2350972"/>
                </a:lnTo>
                <a:lnTo>
                  <a:pt x="0" y="23509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37"/>
          <p:cNvSpPr/>
          <p:nvPr/>
        </p:nvSpPr>
        <p:spPr>
          <a:xfrm>
            <a:off x="338358" y="1199156"/>
            <a:ext cx="2127188" cy="2499446"/>
          </a:xfrm>
          <a:custGeom>
            <a:avLst/>
            <a:gdLst/>
            <a:ahLst/>
            <a:cxnLst/>
            <a:rect l="l" t="t" r="r" b="b"/>
            <a:pathLst>
              <a:path w="4254375" h="4998891" extrusionOk="0">
                <a:moveTo>
                  <a:pt x="0" y="0"/>
                </a:moveTo>
                <a:lnTo>
                  <a:pt x="4254376" y="0"/>
                </a:lnTo>
                <a:lnTo>
                  <a:pt x="4254376" y="4998891"/>
                </a:lnTo>
                <a:lnTo>
                  <a:pt x="0" y="49988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37"/>
          <p:cNvSpPr/>
          <p:nvPr/>
        </p:nvSpPr>
        <p:spPr>
          <a:xfrm flipH="1">
            <a:off x="2570677" y="597277"/>
            <a:ext cx="2055185" cy="1741303"/>
          </a:xfrm>
          <a:custGeom>
            <a:avLst/>
            <a:gdLst/>
            <a:ahLst/>
            <a:cxnLst/>
            <a:rect l="l" t="t" r="r" b="b"/>
            <a:pathLst>
              <a:path w="4110370" h="3482605" extrusionOk="0">
                <a:moveTo>
                  <a:pt x="4110371" y="0"/>
                </a:moveTo>
                <a:lnTo>
                  <a:pt x="0" y="0"/>
                </a:lnTo>
                <a:lnTo>
                  <a:pt x="0" y="3482604"/>
                </a:lnTo>
                <a:lnTo>
                  <a:pt x="4110371" y="3482604"/>
                </a:lnTo>
                <a:lnTo>
                  <a:pt x="4110371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37"/>
          <p:cNvSpPr/>
          <p:nvPr/>
        </p:nvSpPr>
        <p:spPr>
          <a:xfrm rot="180954">
            <a:off x="5239732" y="1225575"/>
            <a:ext cx="1040139" cy="1362088"/>
          </a:xfrm>
          <a:custGeom>
            <a:avLst/>
            <a:gdLst/>
            <a:ahLst/>
            <a:cxnLst/>
            <a:rect l="l" t="t" r="r" b="b"/>
            <a:pathLst>
              <a:path w="2080279" h="2724175" extrusionOk="0">
                <a:moveTo>
                  <a:pt x="0" y="0"/>
                </a:moveTo>
                <a:lnTo>
                  <a:pt x="2080279" y="0"/>
                </a:lnTo>
                <a:lnTo>
                  <a:pt x="2080279" y="2724175"/>
                </a:lnTo>
                <a:lnTo>
                  <a:pt x="0" y="27241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37"/>
          <p:cNvSpPr/>
          <p:nvPr/>
        </p:nvSpPr>
        <p:spPr>
          <a:xfrm>
            <a:off x="4992355" y="2571750"/>
            <a:ext cx="1055775" cy="541325"/>
          </a:xfrm>
          <a:custGeom>
            <a:avLst/>
            <a:gdLst/>
            <a:ahLst/>
            <a:cxnLst/>
            <a:rect l="l" t="t" r="r" b="b"/>
            <a:pathLst>
              <a:path w="2111551" h="1082650" extrusionOk="0">
                <a:moveTo>
                  <a:pt x="0" y="0"/>
                </a:moveTo>
                <a:lnTo>
                  <a:pt x="2111550" y="0"/>
                </a:lnTo>
                <a:lnTo>
                  <a:pt x="2111550" y="1082650"/>
                </a:lnTo>
                <a:lnTo>
                  <a:pt x="0" y="10826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7"/>
          <p:cNvSpPr/>
          <p:nvPr/>
        </p:nvSpPr>
        <p:spPr>
          <a:xfrm rot="899778">
            <a:off x="6430904" y="1199156"/>
            <a:ext cx="1807688" cy="1133914"/>
          </a:xfrm>
          <a:custGeom>
            <a:avLst/>
            <a:gdLst/>
            <a:ahLst/>
            <a:cxnLst/>
            <a:rect l="l" t="t" r="r" b="b"/>
            <a:pathLst>
              <a:path w="3615376" h="2267827" extrusionOk="0">
                <a:moveTo>
                  <a:pt x="0" y="0"/>
                </a:moveTo>
                <a:lnTo>
                  <a:pt x="3615376" y="0"/>
                </a:lnTo>
                <a:lnTo>
                  <a:pt x="3615376" y="2267827"/>
                </a:lnTo>
                <a:lnTo>
                  <a:pt x="0" y="22678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7"/>
          <p:cNvSpPr/>
          <p:nvPr/>
        </p:nvSpPr>
        <p:spPr>
          <a:xfrm rot="-397321">
            <a:off x="5801445" y="93184"/>
            <a:ext cx="1694905" cy="1362088"/>
          </a:xfrm>
          <a:custGeom>
            <a:avLst/>
            <a:gdLst/>
            <a:ahLst/>
            <a:cxnLst/>
            <a:rect l="l" t="t" r="r" b="b"/>
            <a:pathLst>
              <a:path w="3389810" h="2724175" extrusionOk="0">
                <a:moveTo>
                  <a:pt x="0" y="0"/>
                </a:moveTo>
                <a:lnTo>
                  <a:pt x="3389810" y="0"/>
                </a:lnTo>
                <a:lnTo>
                  <a:pt x="3389810" y="2724175"/>
                </a:lnTo>
                <a:lnTo>
                  <a:pt x="0" y="27241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7"/>
          <p:cNvSpPr/>
          <p:nvPr/>
        </p:nvSpPr>
        <p:spPr>
          <a:xfrm rot="-1194635">
            <a:off x="6681696" y="2057400"/>
            <a:ext cx="795529" cy="795529"/>
          </a:xfrm>
          <a:custGeom>
            <a:avLst/>
            <a:gdLst/>
            <a:ahLst/>
            <a:cxnLst/>
            <a:rect l="l" t="t" r="r" b="b"/>
            <a:pathLst>
              <a:path w="1591058" h="1591058" extrusionOk="0">
                <a:moveTo>
                  <a:pt x="0" y="0"/>
                </a:moveTo>
                <a:lnTo>
                  <a:pt x="1591059" y="0"/>
                </a:lnTo>
                <a:lnTo>
                  <a:pt x="1591059" y="1591058"/>
                </a:lnTo>
                <a:lnTo>
                  <a:pt x="0" y="15910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37"/>
          <p:cNvSpPr txBox="1"/>
          <p:nvPr/>
        </p:nvSpPr>
        <p:spPr>
          <a:xfrm>
            <a:off x="2994907" y="3727133"/>
            <a:ext cx="6259695" cy="1277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b="1" i="1">
                <a:solidFill>
                  <a:srgbClr val="AC71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3000" b="1" i="1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EduWallet: </a:t>
            </a:r>
            <a:r>
              <a:rPr lang="en" sz="2700" b="1" i="1">
                <a:solidFill>
                  <a:srgbClr val="AC71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 AI-Powered Student Finance &amp; Marketplace Platform</a:t>
            </a:r>
            <a:endParaRPr sz="700"/>
          </a:p>
          <a:p>
            <a:pPr marL="0" marR="0" lvl="0" indent="0" algn="l" rtl="0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100" b="1" i="1">
              <a:solidFill>
                <a:srgbClr val="AC710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1" name="Google Shape;221;p37"/>
          <p:cNvSpPr txBox="1">
            <a:spLocks noGrp="1"/>
          </p:cNvSpPr>
          <p:nvPr>
            <p:ph type="sldNum" idx="12"/>
          </p:nvPr>
        </p:nvSpPr>
        <p:spPr>
          <a:xfrm>
            <a:off x="-667844" y="4667250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 b="1"/>
              <a:t>1</a:t>
            </a:fld>
            <a:endParaRPr sz="1600" b="1"/>
          </a:p>
        </p:txBody>
      </p:sp>
      <p:pic>
        <p:nvPicPr>
          <p:cNvPr id="222" name="Google Shape;222;p37" descr="Saving money - Free business and finance icons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57281" y="3698601"/>
            <a:ext cx="1176869" cy="1176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4"/>
          <p:cNvSpPr/>
          <p:nvPr/>
        </p:nvSpPr>
        <p:spPr>
          <a:xfrm flipH="1"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8204" t="-4757" r="-9637" b="-10726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5" name="Google Shape;395;p44"/>
          <p:cNvGrpSpPr/>
          <p:nvPr/>
        </p:nvGrpSpPr>
        <p:grpSpPr>
          <a:xfrm rot="-1919843">
            <a:off x="6360030" y="-1402792"/>
            <a:ext cx="1617106" cy="7166477"/>
            <a:chOff x="0" y="-38100"/>
            <a:chExt cx="503997" cy="3774934"/>
          </a:xfrm>
        </p:grpSpPr>
        <p:sp>
          <p:nvSpPr>
            <p:cNvPr id="396" name="Google Shape;396;p44"/>
            <p:cNvSpPr/>
            <p:nvPr/>
          </p:nvSpPr>
          <p:spPr>
            <a:xfrm>
              <a:off x="0" y="0"/>
              <a:ext cx="503997" cy="3736834"/>
            </a:xfrm>
            <a:custGeom>
              <a:avLst/>
              <a:gdLst/>
              <a:ahLst/>
              <a:cxnLst/>
              <a:rect l="l" t="t" r="r" b="b"/>
              <a:pathLst>
                <a:path w="503997" h="3736834" extrusionOk="0">
                  <a:moveTo>
                    <a:pt x="0" y="0"/>
                  </a:moveTo>
                  <a:lnTo>
                    <a:pt x="503997" y="0"/>
                  </a:lnTo>
                  <a:lnTo>
                    <a:pt x="503997" y="3736834"/>
                  </a:lnTo>
                  <a:lnTo>
                    <a:pt x="0" y="3736834"/>
                  </a:lnTo>
                  <a:close/>
                </a:path>
              </a:pathLst>
            </a:custGeom>
            <a:solidFill>
              <a:srgbClr val="EF4F44"/>
            </a:solidFill>
            <a:ln>
              <a:noFill/>
            </a:ln>
          </p:spPr>
          <p:txBody>
            <a:bodyPr spcFirstLastPara="1" wrap="square" lIns="45725" tIns="22850" rIns="45725" bIns="228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44"/>
            <p:cNvSpPr txBox="1"/>
            <p:nvPr/>
          </p:nvSpPr>
          <p:spPr>
            <a:xfrm>
              <a:off x="0" y="-38100"/>
              <a:ext cx="503997" cy="37749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8" name="Google Shape;398;p44"/>
          <p:cNvSpPr/>
          <p:nvPr/>
        </p:nvSpPr>
        <p:spPr>
          <a:xfrm flipH="1">
            <a:off x="46924" y="683660"/>
            <a:ext cx="6918249" cy="4413387"/>
          </a:xfrm>
          <a:custGeom>
            <a:avLst/>
            <a:gdLst/>
            <a:ahLst/>
            <a:cxnLst/>
            <a:rect l="l" t="t" r="r" b="b"/>
            <a:pathLst>
              <a:path w="8724333" h="2337505" extrusionOk="0">
                <a:moveTo>
                  <a:pt x="8724333" y="0"/>
                </a:moveTo>
                <a:lnTo>
                  <a:pt x="0" y="0"/>
                </a:lnTo>
                <a:lnTo>
                  <a:pt x="0" y="2337505"/>
                </a:lnTo>
                <a:lnTo>
                  <a:pt x="8724333" y="2337505"/>
                </a:lnTo>
                <a:lnTo>
                  <a:pt x="8724333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6206" t="-130936" r="-4049" b="-130936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44"/>
          <p:cNvSpPr txBox="1"/>
          <p:nvPr/>
        </p:nvSpPr>
        <p:spPr>
          <a:xfrm>
            <a:off x="160020" y="823431"/>
            <a:ext cx="5992160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Goal: </a:t>
            </a:r>
            <a: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 a campus-only marketplace with an AI finance tracker that supports secure student transactions and real-time budgeting guidance.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44"/>
          <p:cNvSpPr/>
          <p:nvPr/>
        </p:nvSpPr>
        <p:spPr>
          <a:xfrm>
            <a:off x="-105308" y="1487092"/>
            <a:ext cx="1968935" cy="2626142"/>
          </a:xfrm>
          <a:prstGeom prst="verticalScroll">
            <a:avLst>
              <a:gd name="adj" fmla="val 12500"/>
            </a:avLst>
          </a:prstGeom>
          <a:solidFill>
            <a:srgbClr val="FDE9D8"/>
          </a:solidFill>
          <a:ln w="25400" cap="flat" cmpd="sng">
            <a:solidFill>
              <a:srgbClr val="EF4F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1397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Allow students to list items for sale with photos, descriptions, pricing, and condition ratings.</a:t>
            </a:r>
            <a:endParaRPr sz="700"/>
          </a:p>
          <a:p>
            <a:pPr marL="1397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Enable buyers to browse, search, and filter products by category, price.</a:t>
            </a:r>
            <a:endParaRPr sz="700"/>
          </a:p>
          <a:p>
            <a:pPr marL="1397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Integrate university email verification for trusted, campus-only transactions.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44"/>
          <p:cNvSpPr/>
          <p:nvPr/>
        </p:nvSpPr>
        <p:spPr>
          <a:xfrm>
            <a:off x="131011" y="1389595"/>
            <a:ext cx="1732615" cy="379476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4847C"/>
          </a:solidFill>
          <a:ln w="25400" cap="flat" cmpd="sng">
            <a:solidFill>
              <a:srgbClr val="EF4F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Student Marketplace Module</a:t>
            </a:r>
            <a:endParaRPr sz="700"/>
          </a:p>
        </p:txBody>
      </p:sp>
      <p:sp>
        <p:nvSpPr>
          <p:cNvPr id="402" name="Google Shape;402;p44"/>
          <p:cNvSpPr/>
          <p:nvPr/>
        </p:nvSpPr>
        <p:spPr>
          <a:xfrm>
            <a:off x="3221465" y="1487092"/>
            <a:ext cx="1876158" cy="2788290"/>
          </a:xfrm>
          <a:prstGeom prst="verticalScroll">
            <a:avLst>
              <a:gd name="adj" fmla="val 12500"/>
            </a:avLst>
          </a:prstGeom>
          <a:solidFill>
            <a:srgbClr val="FDE9D8"/>
          </a:solidFill>
          <a:ln w="25400" cap="flat" cmpd="sng">
            <a:solidFill>
              <a:srgbClr val="EF4F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1397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 suggests optimal pricing based on similar product sales data.</a:t>
            </a:r>
            <a:endParaRPr sz="700"/>
          </a:p>
          <a:p>
            <a:pPr marL="1397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Notifications suggest potential items the user may consider selling based on past purchasing or inactivity.</a:t>
            </a:r>
            <a:endParaRPr sz="700"/>
          </a:p>
          <a:p>
            <a:pPr marL="1397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Alerts users when purchases exceed user-defined budgets limits.</a:t>
            </a:r>
            <a:endParaRPr sz="700"/>
          </a:p>
        </p:txBody>
      </p:sp>
      <p:sp>
        <p:nvSpPr>
          <p:cNvPr id="403" name="Google Shape;403;p44"/>
          <p:cNvSpPr/>
          <p:nvPr/>
        </p:nvSpPr>
        <p:spPr>
          <a:xfrm>
            <a:off x="3456500" y="1425111"/>
            <a:ext cx="1688047" cy="379476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4847C"/>
          </a:solidFill>
          <a:ln w="25400" cap="flat" cmpd="sng">
            <a:solidFill>
              <a:srgbClr val="EF4F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Intelligent Recommendations</a:t>
            </a:r>
            <a:endParaRPr sz="700"/>
          </a:p>
        </p:txBody>
      </p:sp>
      <p:sp>
        <p:nvSpPr>
          <p:cNvPr id="404" name="Google Shape;404;p44"/>
          <p:cNvSpPr/>
          <p:nvPr/>
        </p:nvSpPr>
        <p:spPr>
          <a:xfrm>
            <a:off x="1440962" y="2352791"/>
            <a:ext cx="1970532" cy="2700658"/>
          </a:xfrm>
          <a:prstGeom prst="verticalScroll">
            <a:avLst>
              <a:gd name="adj" fmla="val 12500"/>
            </a:avLst>
          </a:prstGeom>
          <a:solidFill>
            <a:srgbClr val="FDE9D8"/>
          </a:solidFill>
          <a:ln w="25400" cap="flat" cmpd="sng">
            <a:solidFill>
              <a:srgbClr val="EF4F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1397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Automatically log income from sales and expenses from purchases in real-time</a:t>
            </a:r>
            <a:endParaRPr sz="700"/>
          </a:p>
          <a:p>
            <a:pPr marL="1397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 smart budget categorization (books, food, transport, entertainment, lifestyle)</a:t>
            </a:r>
            <a:endParaRPr sz="700"/>
          </a:p>
          <a:p>
            <a:pPr marL="1397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Generate personalized financial tips, monthly spending summaries and savings recommendations</a:t>
            </a:r>
            <a:endParaRPr sz="700"/>
          </a:p>
        </p:txBody>
      </p:sp>
      <p:sp>
        <p:nvSpPr>
          <p:cNvPr id="405" name="Google Shape;405;p44"/>
          <p:cNvSpPr/>
          <p:nvPr/>
        </p:nvSpPr>
        <p:spPr>
          <a:xfrm>
            <a:off x="1680826" y="2260639"/>
            <a:ext cx="1730668" cy="381227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4847C"/>
          </a:solidFill>
          <a:ln w="25400" cap="flat" cmpd="sng">
            <a:solidFill>
              <a:srgbClr val="EF4F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AI-Powered Finance Tracker</a:t>
            </a:r>
            <a:endParaRPr sz="700"/>
          </a:p>
        </p:txBody>
      </p:sp>
      <p:sp>
        <p:nvSpPr>
          <p:cNvPr id="406" name="Google Shape;406;p44"/>
          <p:cNvSpPr/>
          <p:nvPr/>
        </p:nvSpPr>
        <p:spPr>
          <a:xfrm>
            <a:off x="4663098" y="2409595"/>
            <a:ext cx="2062667" cy="2549447"/>
          </a:xfrm>
          <a:prstGeom prst="verticalScroll">
            <a:avLst>
              <a:gd name="adj" fmla="val 12500"/>
            </a:avLst>
          </a:prstGeom>
          <a:solidFill>
            <a:srgbClr val="FDE9D8"/>
          </a:solidFill>
          <a:ln w="25400" cap="flat" cmpd="sng">
            <a:solidFill>
              <a:srgbClr val="EF4F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1397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Real-time In-platform messaging system for buyer-seller negotiations</a:t>
            </a:r>
            <a:endParaRPr sz="700"/>
          </a:p>
          <a:p>
            <a:pPr marL="1397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Transaction tracking with status updates (pending → confirmed → completed/cancelled)</a:t>
            </a:r>
            <a:endParaRPr sz="700"/>
          </a:p>
          <a:p>
            <a:pPr marL="1397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 moderation panel for content review and dispute resolution</a:t>
            </a:r>
            <a:endParaRPr sz="700"/>
          </a:p>
        </p:txBody>
      </p:sp>
      <p:sp>
        <p:nvSpPr>
          <p:cNvPr id="407" name="Google Shape;407;p44"/>
          <p:cNvSpPr/>
          <p:nvPr/>
        </p:nvSpPr>
        <p:spPr>
          <a:xfrm>
            <a:off x="4925770" y="2363712"/>
            <a:ext cx="1908026" cy="324535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4847C"/>
          </a:solidFill>
          <a:ln w="25400" cap="flat" cmpd="sng">
            <a:solidFill>
              <a:srgbClr val="EF4F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Built-in Communication system</a:t>
            </a:r>
            <a:endParaRPr sz="700"/>
          </a:p>
        </p:txBody>
      </p:sp>
      <p:sp>
        <p:nvSpPr>
          <p:cNvPr id="408" name="Google Shape;408;p44"/>
          <p:cNvSpPr/>
          <p:nvPr/>
        </p:nvSpPr>
        <p:spPr>
          <a:xfrm>
            <a:off x="495300" y="100525"/>
            <a:ext cx="2408911" cy="676956"/>
          </a:xfrm>
          <a:custGeom>
            <a:avLst/>
            <a:gdLst/>
            <a:ahLst/>
            <a:cxnLst/>
            <a:rect l="l" t="t" r="r" b="b"/>
            <a:pathLst>
              <a:path w="3608856" h="1187642" extrusionOk="0">
                <a:moveTo>
                  <a:pt x="0" y="0"/>
                </a:moveTo>
                <a:lnTo>
                  <a:pt x="3608856" y="0"/>
                </a:lnTo>
                <a:lnTo>
                  <a:pt x="3608856" y="1187642"/>
                </a:lnTo>
                <a:lnTo>
                  <a:pt x="0" y="11876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44"/>
          <p:cNvSpPr txBox="1"/>
          <p:nvPr/>
        </p:nvSpPr>
        <p:spPr>
          <a:xfrm>
            <a:off x="960557" y="226401"/>
            <a:ext cx="1866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CC3227"/>
                </a:solidFill>
                <a:latin typeface="Calibri"/>
                <a:ea typeface="Calibri"/>
                <a:cs typeface="Calibri"/>
                <a:sym typeface="Calibri"/>
              </a:rPr>
              <a:t>S-Specific:</a:t>
            </a:r>
            <a:endParaRPr sz="3000">
              <a:solidFill>
                <a:srgbClr val="CC322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44"/>
          <p:cNvSpPr/>
          <p:nvPr/>
        </p:nvSpPr>
        <p:spPr>
          <a:xfrm>
            <a:off x="46924" y="57375"/>
            <a:ext cx="837601" cy="763257"/>
          </a:xfrm>
          <a:custGeom>
            <a:avLst/>
            <a:gdLst/>
            <a:ahLst/>
            <a:cxnLst/>
            <a:rect l="l" t="t" r="r" b="b"/>
            <a:pathLst>
              <a:path w="1982487" h="1982487" extrusionOk="0">
                <a:moveTo>
                  <a:pt x="0" y="0"/>
                </a:moveTo>
                <a:lnTo>
                  <a:pt x="1982487" y="0"/>
                </a:lnTo>
                <a:lnTo>
                  <a:pt x="1982487" y="1982487"/>
                </a:lnTo>
                <a:lnTo>
                  <a:pt x="0" y="1982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44"/>
          <p:cNvSpPr/>
          <p:nvPr/>
        </p:nvSpPr>
        <p:spPr>
          <a:xfrm rot="-5400000">
            <a:off x="6274690" y="120095"/>
            <a:ext cx="4222666" cy="3582847"/>
          </a:xfrm>
          <a:custGeom>
            <a:avLst/>
            <a:gdLst/>
            <a:ahLst/>
            <a:cxnLst/>
            <a:rect l="l" t="t" r="r" b="b"/>
            <a:pathLst>
              <a:path w="7096918" h="6696910" extrusionOk="0">
                <a:moveTo>
                  <a:pt x="0" y="0"/>
                </a:moveTo>
                <a:lnTo>
                  <a:pt x="7096918" y="0"/>
                </a:lnTo>
                <a:lnTo>
                  <a:pt x="7096918" y="6696910"/>
                </a:lnTo>
                <a:lnTo>
                  <a:pt x="0" y="66969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12" name="Google Shape;412;p44"/>
          <p:cNvSpPr/>
          <p:nvPr/>
        </p:nvSpPr>
        <p:spPr>
          <a:xfrm>
            <a:off x="6978975" y="226400"/>
            <a:ext cx="2616224" cy="3024378"/>
          </a:xfrm>
          <a:custGeom>
            <a:avLst/>
            <a:gdLst/>
            <a:ahLst/>
            <a:cxnLst/>
            <a:rect l="l" t="t" r="r" b="b"/>
            <a:pathLst>
              <a:path w="4254023" h="4114800" extrusionOk="0">
                <a:moveTo>
                  <a:pt x="0" y="0"/>
                </a:moveTo>
                <a:lnTo>
                  <a:pt x="4254022" y="0"/>
                </a:lnTo>
                <a:lnTo>
                  <a:pt x="425402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44"/>
          <p:cNvSpPr/>
          <p:nvPr/>
        </p:nvSpPr>
        <p:spPr>
          <a:xfrm>
            <a:off x="7787621" y="3250771"/>
            <a:ext cx="871921" cy="1217057"/>
          </a:xfrm>
          <a:custGeom>
            <a:avLst/>
            <a:gdLst/>
            <a:ahLst/>
            <a:cxnLst/>
            <a:rect l="l" t="t" r="r" b="b"/>
            <a:pathLst>
              <a:path w="1743843" h="2434114" extrusionOk="0">
                <a:moveTo>
                  <a:pt x="0" y="0"/>
                </a:moveTo>
                <a:lnTo>
                  <a:pt x="1743842" y="0"/>
                </a:lnTo>
                <a:lnTo>
                  <a:pt x="1743842" y="2434113"/>
                </a:lnTo>
                <a:lnTo>
                  <a:pt x="0" y="24341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5"/>
          <p:cNvSpPr/>
          <p:nvPr/>
        </p:nvSpPr>
        <p:spPr>
          <a:xfrm flipH="1"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8204" t="-4757" r="-9637" b="-10726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45"/>
          <p:cNvSpPr/>
          <p:nvPr/>
        </p:nvSpPr>
        <p:spPr>
          <a:xfrm>
            <a:off x="2985471" y="3185059"/>
            <a:ext cx="3091492" cy="140522"/>
          </a:xfrm>
          <a:custGeom>
            <a:avLst/>
            <a:gdLst/>
            <a:ahLst/>
            <a:cxnLst/>
            <a:rect l="l" t="t" r="r" b="b"/>
            <a:pathLst>
              <a:path w="6182983" h="281045" extrusionOk="0">
                <a:moveTo>
                  <a:pt x="0" y="0"/>
                </a:moveTo>
                <a:lnTo>
                  <a:pt x="6182983" y="0"/>
                </a:lnTo>
                <a:lnTo>
                  <a:pt x="6182983" y="281045"/>
                </a:lnTo>
                <a:lnTo>
                  <a:pt x="0" y="2810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45"/>
          <p:cNvSpPr/>
          <p:nvPr/>
        </p:nvSpPr>
        <p:spPr>
          <a:xfrm flipH="1">
            <a:off x="3087839" y="46308"/>
            <a:ext cx="2199201" cy="5180305"/>
          </a:xfrm>
          <a:custGeom>
            <a:avLst/>
            <a:gdLst/>
            <a:ahLst/>
            <a:cxnLst/>
            <a:rect l="l" t="t" r="r" b="b"/>
            <a:pathLst>
              <a:path w="4605656" h="4656454" extrusionOk="0">
                <a:moveTo>
                  <a:pt x="4605656" y="0"/>
                </a:moveTo>
                <a:lnTo>
                  <a:pt x="0" y="0"/>
                </a:lnTo>
                <a:lnTo>
                  <a:pt x="0" y="4656453"/>
                </a:lnTo>
                <a:lnTo>
                  <a:pt x="4605656" y="4656453"/>
                </a:lnTo>
                <a:lnTo>
                  <a:pt x="4605656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45"/>
          <p:cNvSpPr/>
          <p:nvPr/>
        </p:nvSpPr>
        <p:spPr>
          <a:xfrm flipH="1">
            <a:off x="2118835" y="580937"/>
            <a:ext cx="7025165" cy="4610100"/>
          </a:xfrm>
          <a:custGeom>
            <a:avLst/>
            <a:gdLst/>
            <a:ahLst/>
            <a:cxnLst/>
            <a:rect l="l" t="t" r="r" b="b"/>
            <a:pathLst>
              <a:path w="8724333" h="2337505" extrusionOk="0">
                <a:moveTo>
                  <a:pt x="8724333" y="0"/>
                </a:moveTo>
                <a:lnTo>
                  <a:pt x="0" y="0"/>
                </a:lnTo>
                <a:lnTo>
                  <a:pt x="0" y="2337505"/>
                </a:lnTo>
                <a:lnTo>
                  <a:pt x="8724333" y="2337505"/>
                </a:lnTo>
                <a:lnTo>
                  <a:pt x="8724333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26206" t="-130936" r="-4049" b="-130936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23" name="Google Shape;423;p45"/>
          <p:cNvGraphicFramePr/>
          <p:nvPr/>
        </p:nvGraphicFramePr>
        <p:xfrm>
          <a:off x="2118835" y="1183317"/>
          <a:ext cx="7025150" cy="3968340"/>
        </p:xfrm>
        <a:graphic>
          <a:graphicData uri="http://schemas.openxmlformats.org/drawingml/2006/table">
            <a:tbl>
              <a:tblPr firstRow="1" bandRow="1">
                <a:noFill/>
                <a:tableStyleId>{C8B9FD0D-8698-42D4-856C-E192AA686AB1}</a:tableStyleId>
              </a:tblPr>
              <a:tblGrid>
                <a:gridCol w="177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3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Metric</a:t>
                      </a:r>
                      <a:endParaRPr sz="700"/>
                    </a:p>
                  </a:txBody>
                  <a:tcPr marL="45725" marR="45725" marT="22875" marB="228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615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Target</a:t>
                      </a:r>
                      <a:endParaRPr sz="700"/>
                    </a:p>
                  </a:txBody>
                  <a:tcPr marL="45725" marR="45725" marT="22875" marB="228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61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/>
                        <a:t>User Adoption</a:t>
                      </a:r>
                      <a:endParaRPr sz="700"/>
                    </a:p>
                  </a:txBody>
                  <a:tcPr marL="45725" marR="45725" marT="22875" marB="2287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Onboard at least 100 students with complete profiles (verified emails, budget setup) and achieve 60+ active product listings during the 3-month pilot period. </a:t>
                      </a:r>
                      <a:endParaRPr sz="1200"/>
                    </a:p>
                  </a:txBody>
                  <a:tcPr marL="45725" marR="45725" marT="22875" marB="2287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6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i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Transaction Success</a:t>
                      </a:r>
                      <a:endParaRPr sz="1400" b="1"/>
                    </a:p>
                  </a:txBody>
                  <a:tcPr marL="45725" marR="45725" marT="22875" marB="2287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Achieve 20 or more completed transactions where buyers and sellers successfully connect, exchange items, and confirm completion through the platform.</a:t>
                      </a:r>
                      <a:endParaRPr sz="1200"/>
                    </a:p>
                  </a:txBody>
                  <a:tcPr marL="45725" marR="45725" marT="22875" marB="2287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6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/>
                        <a:t>Financial Engagement </a:t>
                      </a:r>
                      <a:endParaRPr sz="700"/>
                    </a:p>
                  </a:txBody>
                  <a:tcPr marL="45725" marR="45725" marT="22875" marB="2287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Ensure 50+ students actively use the finance tracker, with transactions automatically synced, budgets set, and AI insights reviewed at least once per week..</a:t>
                      </a:r>
                      <a:endParaRPr sz="700"/>
                    </a:p>
                  </a:txBody>
                  <a:tcPr marL="45725" marR="45725" marT="22875" marB="2287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6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/>
                        <a:t>AI Guidance Accuracy</a:t>
                      </a:r>
                      <a:endParaRPr sz="700"/>
                    </a:p>
                  </a:txBody>
                  <a:tcPr marL="45725" marR="45725" marT="22875" marB="2287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Validate that price recommendations are within 20% of actual sale prices and spending insights match user behavior patterns with 75%+ relevance rating.</a:t>
                      </a:r>
                      <a:endParaRPr sz="700"/>
                    </a:p>
                  </a:txBody>
                  <a:tcPr marL="45725" marR="45725" marT="22875" marB="2287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6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/>
                        <a:t>User Satisfaction</a:t>
                      </a:r>
                      <a:endParaRPr sz="700"/>
                    </a:p>
                  </a:txBody>
                  <a:tcPr marL="45725" marR="45725" marT="22875" marB="2287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Gather feedback through in-app surveys and post-transaction reviews, aiming for at least 70% overall satisfaction from both buyers and sellers.</a:t>
                      </a:r>
                      <a:endParaRPr sz="700"/>
                    </a:p>
                  </a:txBody>
                  <a:tcPr marL="45725" marR="45725" marT="22875" marB="2287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6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/>
                        <a:t>Pilot Timeline &amp; Evalution</a:t>
                      </a:r>
                      <a:endParaRPr sz="1400" b="1"/>
                    </a:p>
                  </a:txBody>
                  <a:tcPr marL="45725" marR="45725" marT="22875" marB="2287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Complete the pilot within 3 months (90 days), ensuring all key metrics are tracked weekly  and evaluated for scalability.</a:t>
                      </a:r>
                      <a:endParaRPr sz="700"/>
                    </a:p>
                  </a:txBody>
                  <a:tcPr marL="45725" marR="45725" marT="22875" marB="2287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24" name="Google Shape;424;p45"/>
          <p:cNvSpPr/>
          <p:nvPr/>
        </p:nvSpPr>
        <p:spPr>
          <a:xfrm>
            <a:off x="2113839" y="699896"/>
            <a:ext cx="7030161" cy="423650"/>
          </a:xfrm>
          <a:custGeom>
            <a:avLst/>
            <a:gdLst/>
            <a:ahLst/>
            <a:cxnLst/>
            <a:rect l="l" t="t" r="r" b="b"/>
            <a:pathLst>
              <a:path w="9272055" h="2337505" extrusionOk="0">
                <a:moveTo>
                  <a:pt x="0" y="0"/>
                </a:moveTo>
                <a:lnTo>
                  <a:pt x="9272055" y="0"/>
                </a:lnTo>
                <a:lnTo>
                  <a:pt x="9272055" y="2337505"/>
                </a:lnTo>
                <a:lnTo>
                  <a:pt x="0" y="23375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t="-102364" r="-3208" b="-102364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Goal: </a:t>
            </a:r>
            <a: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 clear, trackable indicators to assess platform impact, user behavior, and business viability within an accelerated timeline.</a:t>
            </a:r>
            <a:endParaRPr sz="700"/>
          </a:p>
        </p:txBody>
      </p:sp>
      <p:sp>
        <p:nvSpPr>
          <p:cNvPr id="425" name="Google Shape;425;p45"/>
          <p:cNvSpPr/>
          <p:nvPr/>
        </p:nvSpPr>
        <p:spPr>
          <a:xfrm>
            <a:off x="2470625" y="46300"/>
            <a:ext cx="3437435" cy="593821"/>
          </a:xfrm>
          <a:custGeom>
            <a:avLst/>
            <a:gdLst/>
            <a:ahLst/>
            <a:cxnLst/>
            <a:rect l="l" t="t" r="r" b="b"/>
            <a:pathLst>
              <a:path w="3608856" h="1187642" extrusionOk="0">
                <a:moveTo>
                  <a:pt x="0" y="0"/>
                </a:moveTo>
                <a:lnTo>
                  <a:pt x="3608856" y="0"/>
                </a:lnTo>
                <a:lnTo>
                  <a:pt x="3608856" y="1187642"/>
                </a:lnTo>
                <a:lnTo>
                  <a:pt x="0" y="11876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45"/>
          <p:cNvSpPr txBox="1"/>
          <p:nvPr/>
        </p:nvSpPr>
        <p:spPr>
          <a:xfrm>
            <a:off x="2876860" y="132228"/>
            <a:ext cx="3031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CC3227"/>
                </a:solidFill>
                <a:latin typeface="Calibri"/>
                <a:ea typeface="Calibri"/>
                <a:cs typeface="Calibri"/>
                <a:sym typeface="Calibri"/>
              </a:rPr>
              <a:t>M-Measurable</a:t>
            </a:r>
            <a:r>
              <a:rPr lang="en" sz="9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9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45"/>
          <p:cNvSpPr/>
          <p:nvPr/>
        </p:nvSpPr>
        <p:spPr>
          <a:xfrm>
            <a:off x="-413250" y="-346900"/>
            <a:ext cx="2532089" cy="5492558"/>
          </a:xfrm>
          <a:custGeom>
            <a:avLst/>
            <a:gdLst/>
            <a:ahLst/>
            <a:cxnLst/>
            <a:rect l="l" t="t" r="r" b="b"/>
            <a:pathLst>
              <a:path w="5064177" h="6002796" extrusionOk="0">
                <a:moveTo>
                  <a:pt x="0" y="0"/>
                </a:moveTo>
                <a:lnTo>
                  <a:pt x="5064177" y="0"/>
                </a:lnTo>
                <a:lnTo>
                  <a:pt x="5064177" y="6002795"/>
                </a:lnTo>
                <a:lnTo>
                  <a:pt x="0" y="60027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28" name="Google Shape;428;p45"/>
          <p:cNvSpPr/>
          <p:nvPr/>
        </p:nvSpPr>
        <p:spPr>
          <a:xfrm flipH="1">
            <a:off x="-4752" y="-61425"/>
            <a:ext cx="2118602" cy="5145382"/>
          </a:xfrm>
          <a:custGeom>
            <a:avLst/>
            <a:gdLst/>
            <a:ahLst/>
            <a:cxnLst/>
            <a:rect l="l" t="t" r="r" b="b"/>
            <a:pathLst>
              <a:path w="4605656" h="4656454" extrusionOk="0">
                <a:moveTo>
                  <a:pt x="4605656" y="0"/>
                </a:moveTo>
                <a:lnTo>
                  <a:pt x="0" y="0"/>
                </a:lnTo>
                <a:lnTo>
                  <a:pt x="0" y="4656453"/>
                </a:lnTo>
                <a:lnTo>
                  <a:pt x="4605656" y="4656453"/>
                </a:lnTo>
                <a:lnTo>
                  <a:pt x="4605656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29" name="Google Shape;429;p45"/>
          <p:cNvSpPr/>
          <p:nvPr/>
        </p:nvSpPr>
        <p:spPr>
          <a:xfrm>
            <a:off x="2009199" y="-38413"/>
            <a:ext cx="837601" cy="763257"/>
          </a:xfrm>
          <a:custGeom>
            <a:avLst/>
            <a:gdLst/>
            <a:ahLst/>
            <a:cxnLst/>
            <a:rect l="l" t="t" r="r" b="b"/>
            <a:pathLst>
              <a:path w="1982487" h="1982487" extrusionOk="0">
                <a:moveTo>
                  <a:pt x="0" y="0"/>
                </a:moveTo>
                <a:lnTo>
                  <a:pt x="1982487" y="0"/>
                </a:lnTo>
                <a:lnTo>
                  <a:pt x="1982487" y="1982487"/>
                </a:lnTo>
                <a:lnTo>
                  <a:pt x="0" y="1982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6"/>
          <p:cNvSpPr/>
          <p:nvPr/>
        </p:nvSpPr>
        <p:spPr>
          <a:xfrm>
            <a:off x="1524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8204" t="-4757" r="-9637" b="-10726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46"/>
          <p:cNvSpPr/>
          <p:nvPr/>
        </p:nvSpPr>
        <p:spPr>
          <a:xfrm>
            <a:off x="-67549" y="578517"/>
            <a:ext cx="5668250" cy="4558445"/>
          </a:xfrm>
          <a:custGeom>
            <a:avLst/>
            <a:gdLst/>
            <a:ahLst/>
            <a:cxnLst/>
            <a:rect l="l" t="t" r="r" b="b"/>
            <a:pathLst>
              <a:path w="9272055" h="2337505" extrusionOk="0">
                <a:moveTo>
                  <a:pt x="0" y="0"/>
                </a:moveTo>
                <a:lnTo>
                  <a:pt x="9272055" y="0"/>
                </a:lnTo>
                <a:lnTo>
                  <a:pt x="9272055" y="2337505"/>
                </a:lnTo>
                <a:lnTo>
                  <a:pt x="0" y="23375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102364" r="-3208" b="-102364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46"/>
          <p:cNvSpPr txBox="1"/>
          <p:nvPr/>
        </p:nvSpPr>
        <p:spPr>
          <a:xfrm>
            <a:off x="78700" y="765225"/>
            <a:ext cx="55554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Goal: </a:t>
            </a:r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Develop and deploy a functional Minimum Viable Product (MVP)that can be tested within a university environment using accessible tools and resources within 90-day constraint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7" name="Google Shape;437;p46"/>
          <p:cNvGrpSpPr/>
          <p:nvPr/>
        </p:nvGrpSpPr>
        <p:grpSpPr>
          <a:xfrm>
            <a:off x="561679" y="1394836"/>
            <a:ext cx="4589441" cy="3650913"/>
            <a:chOff x="0" y="10657"/>
            <a:chExt cx="9178882" cy="7301825"/>
          </a:xfrm>
        </p:grpSpPr>
        <p:sp>
          <p:nvSpPr>
            <p:cNvPr id="438" name="Google Shape;438;p46"/>
            <p:cNvSpPr/>
            <p:nvPr/>
          </p:nvSpPr>
          <p:spPr>
            <a:xfrm>
              <a:off x="0" y="10657"/>
              <a:ext cx="9178882" cy="1354163"/>
            </a:xfrm>
            <a:prstGeom prst="roundRect">
              <a:avLst>
                <a:gd name="adj" fmla="val 10000"/>
              </a:avLst>
            </a:prstGeom>
            <a:solidFill>
              <a:srgbClr val="F4847C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6"/>
            <p:cNvSpPr txBox="1"/>
            <p:nvPr/>
          </p:nvSpPr>
          <p:spPr>
            <a:xfrm>
              <a:off x="1971192" y="10657"/>
              <a:ext cx="7207689" cy="13541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400" tIns="72400" rIns="72400" bIns="724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" sz="1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Small focused Scope</a:t>
              </a:r>
              <a:endParaRPr sz="700"/>
            </a:p>
          </p:txBody>
        </p:sp>
        <p:sp>
          <p:nvSpPr>
            <p:cNvPr id="440" name="Google Shape;440;p46"/>
            <p:cNvSpPr/>
            <p:nvPr/>
          </p:nvSpPr>
          <p:spPr>
            <a:xfrm>
              <a:off x="135416" y="60065"/>
              <a:ext cx="1835776" cy="1234032"/>
            </a:xfrm>
            <a:prstGeom prst="roundRect">
              <a:avLst>
                <a:gd name="adj" fmla="val 10000"/>
              </a:avLst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25400" cap="flat" cmpd="sng">
              <a:solidFill>
                <a:srgbClr val="F48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6"/>
            <p:cNvSpPr/>
            <p:nvPr/>
          </p:nvSpPr>
          <p:spPr>
            <a:xfrm>
              <a:off x="0" y="1489579"/>
              <a:ext cx="9178882" cy="1354163"/>
            </a:xfrm>
            <a:prstGeom prst="roundRect">
              <a:avLst>
                <a:gd name="adj" fmla="val 10000"/>
              </a:avLst>
            </a:prstGeom>
            <a:solidFill>
              <a:srgbClr val="F4847C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6"/>
            <p:cNvSpPr txBox="1"/>
            <p:nvPr/>
          </p:nvSpPr>
          <p:spPr>
            <a:xfrm>
              <a:off x="1971192" y="1489579"/>
              <a:ext cx="7207689" cy="13541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400" tIns="72400" rIns="72400" bIns="724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" sz="1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Using existing development stacks</a:t>
              </a:r>
              <a:endParaRPr sz="700"/>
            </a:p>
          </p:txBody>
        </p:sp>
        <p:sp>
          <p:nvSpPr>
            <p:cNvPr id="443" name="Google Shape;443;p46"/>
            <p:cNvSpPr/>
            <p:nvPr/>
          </p:nvSpPr>
          <p:spPr>
            <a:xfrm>
              <a:off x="135416" y="1531071"/>
              <a:ext cx="1835776" cy="1271180"/>
            </a:xfrm>
            <a:prstGeom prst="roundRect">
              <a:avLst>
                <a:gd name="adj" fmla="val 10000"/>
              </a:avLst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 w="25400" cap="flat" cmpd="sng">
              <a:solidFill>
                <a:srgbClr val="F48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6"/>
            <p:cNvSpPr/>
            <p:nvPr/>
          </p:nvSpPr>
          <p:spPr>
            <a:xfrm>
              <a:off x="0" y="2947756"/>
              <a:ext cx="9178882" cy="1354163"/>
            </a:xfrm>
            <a:prstGeom prst="roundRect">
              <a:avLst>
                <a:gd name="adj" fmla="val 10000"/>
              </a:avLst>
            </a:prstGeom>
            <a:solidFill>
              <a:srgbClr val="F4847C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6"/>
            <p:cNvSpPr txBox="1"/>
            <p:nvPr/>
          </p:nvSpPr>
          <p:spPr>
            <a:xfrm>
              <a:off x="1971192" y="2947756"/>
              <a:ext cx="7207689" cy="13541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400" tIns="72400" rIns="72400" bIns="724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" sz="1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Partner Through Internal channel</a:t>
              </a:r>
              <a:endParaRPr sz="700"/>
            </a:p>
          </p:txBody>
        </p:sp>
        <p:sp>
          <p:nvSpPr>
            <p:cNvPr id="446" name="Google Shape;446;p46"/>
            <p:cNvSpPr/>
            <p:nvPr/>
          </p:nvSpPr>
          <p:spPr>
            <a:xfrm>
              <a:off x="135416" y="3029615"/>
              <a:ext cx="1835776" cy="1253251"/>
            </a:xfrm>
            <a:prstGeom prst="roundRect">
              <a:avLst>
                <a:gd name="adj" fmla="val 10000"/>
              </a:avLst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 w="25400" cap="flat" cmpd="sng">
              <a:solidFill>
                <a:srgbClr val="F48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6"/>
            <p:cNvSpPr/>
            <p:nvPr/>
          </p:nvSpPr>
          <p:spPr>
            <a:xfrm>
              <a:off x="0" y="4441940"/>
              <a:ext cx="9178882" cy="1354163"/>
            </a:xfrm>
            <a:prstGeom prst="roundRect">
              <a:avLst>
                <a:gd name="adj" fmla="val 10000"/>
              </a:avLst>
            </a:prstGeom>
            <a:solidFill>
              <a:srgbClr val="F4847C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6"/>
            <p:cNvSpPr txBox="1"/>
            <p:nvPr/>
          </p:nvSpPr>
          <p:spPr>
            <a:xfrm>
              <a:off x="1971192" y="4441940"/>
              <a:ext cx="7207689" cy="13541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400" tIns="72400" rIns="72400" bIns="724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" sz="1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Leverage University Resources</a:t>
              </a:r>
              <a:endParaRPr sz="700"/>
            </a:p>
          </p:txBody>
        </p:sp>
        <p:sp>
          <p:nvSpPr>
            <p:cNvPr id="449" name="Google Shape;449;p46"/>
            <p:cNvSpPr/>
            <p:nvPr/>
          </p:nvSpPr>
          <p:spPr>
            <a:xfrm>
              <a:off x="135416" y="4531204"/>
              <a:ext cx="1835776" cy="1229233"/>
            </a:xfrm>
            <a:prstGeom prst="roundRect">
              <a:avLst>
                <a:gd name="adj" fmla="val 10000"/>
              </a:avLst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 w="25400" cap="flat" cmpd="sng">
              <a:solidFill>
                <a:srgbClr val="F48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6"/>
            <p:cNvSpPr/>
            <p:nvPr/>
          </p:nvSpPr>
          <p:spPr>
            <a:xfrm>
              <a:off x="0" y="5958319"/>
              <a:ext cx="9178882" cy="1354163"/>
            </a:xfrm>
            <a:prstGeom prst="roundRect">
              <a:avLst>
                <a:gd name="adj" fmla="val 10000"/>
              </a:avLst>
            </a:prstGeom>
            <a:solidFill>
              <a:srgbClr val="F4847C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6"/>
            <p:cNvSpPr txBox="1"/>
            <p:nvPr/>
          </p:nvSpPr>
          <p:spPr>
            <a:xfrm>
              <a:off x="1971192" y="5958319"/>
              <a:ext cx="7207689" cy="13541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400" tIns="72400" rIns="72400" bIns="724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" sz="1900" b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Accelerated Development Strategy</a:t>
              </a:r>
              <a:endParaRPr sz="700"/>
            </a:p>
          </p:txBody>
        </p:sp>
        <p:sp>
          <p:nvSpPr>
            <p:cNvPr id="452" name="Google Shape;452;p46"/>
            <p:cNvSpPr/>
            <p:nvPr/>
          </p:nvSpPr>
          <p:spPr>
            <a:xfrm>
              <a:off x="135416" y="5972976"/>
              <a:ext cx="1835776" cy="1324848"/>
            </a:xfrm>
            <a:prstGeom prst="roundRect">
              <a:avLst>
                <a:gd name="adj" fmla="val 10000"/>
              </a:avLst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 w="25400" cap="flat" cmpd="sng">
              <a:solidFill>
                <a:srgbClr val="F484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Google Shape;453;p46"/>
          <p:cNvSpPr/>
          <p:nvPr/>
        </p:nvSpPr>
        <p:spPr>
          <a:xfrm>
            <a:off x="632900" y="57375"/>
            <a:ext cx="3139705" cy="593821"/>
          </a:xfrm>
          <a:custGeom>
            <a:avLst/>
            <a:gdLst/>
            <a:ahLst/>
            <a:cxnLst/>
            <a:rect l="l" t="t" r="r" b="b"/>
            <a:pathLst>
              <a:path w="3608856" h="1187642" extrusionOk="0">
                <a:moveTo>
                  <a:pt x="0" y="0"/>
                </a:moveTo>
                <a:lnTo>
                  <a:pt x="3608856" y="0"/>
                </a:lnTo>
                <a:lnTo>
                  <a:pt x="3608856" y="1187642"/>
                </a:lnTo>
                <a:lnTo>
                  <a:pt x="0" y="11876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46"/>
          <p:cNvSpPr txBox="1"/>
          <p:nvPr/>
        </p:nvSpPr>
        <p:spPr>
          <a:xfrm>
            <a:off x="1006600" y="197202"/>
            <a:ext cx="25587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CC322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A-Achievable</a:t>
            </a:r>
            <a:endParaRPr sz="700"/>
          </a:p>
        </p:txBody>
      </p:sp>
      <p:sp>
        <p:nvSpPr>
          <p:cNvPr id="455" name="Google Shape;455;p46"/>
          <p:cNvSpPr/>
          <p:nvPr/>
        </p:nvSpPr>
        <p:spPr>
          <a:xfrm>
            <a:off x="-1" y="-27338"/>
            <a:ext cx="837601" cy="763257"/>
          </a:xfrm>
          <a:custGeom>
            <a:avLst/>
            <a:gdLst/>
            <a:ahLst/>
            <a:cxnLst/>
            <a:rect l="l" t="t" r="r" b="b"/>
            <a:pathLst>
              <a:path w="1982487" h="1982487" extrusionOk="0">
                <a:moveTo>
                  <a:pt x="0" y="0"/>
                </a:moveTo>
                <a:lnTo>
                  <a:pt x="1982487" y="0"/>
                </a:lnTo>
                <a:lnTo>
                  <a:pt x="1982487" y="1982487"/>
                </a:lnTo>
                <a:lnTo>
                  <a:pt x="0" y="1982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46"/>
          <p:cNvSpPr/>
          <p:nvPr/>
        </p:nvSpPr>
        <p:spPr>
          <a:xfrm rot="-5400000">
            <a:off x="4820440" y="321412"/>
            <a:ext cx="5127523" cy="4436703"/>
          </a:xfrm>
          <a:custGeom>
            <a:avLst/>
            <a:gdLst/>
            <a:ahLst/>
            <a:cxnLst/>
            <a:rect l="l" t="t" r="r" b="b"/>
            <a:pathLst>
              <a:path w="7096918" h="6696910" extrusionOk="0">
                <a:moveTo>
                  <a:pt x="0" y="0"/>
                </a:moveTo>
                <a:lnTo>
                  <a:pt x="7096918" y="0"/>
                </a:lnTo>
                <a:lnTo>
                  <a:pt x="7096918" y="6696910"/>
                </a:lnTo>
                <a:lnTo>
                  <a:pt x="0" y="66969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57" name="Google Shape;457;p46"/>
          <p:cNvSpPr/>
          <p:nvPr/>
        </p:nvSpPr>
        <p:spPr>
          <a:xfrm>
            <a:off x="5635025" y="256351"/>
            <a:ext cx="3326145" cy="4781448"/>
          </a:xfrm>
          <a:custGeom>
            <a:avLst/>
            <a:gdLst/>
            <a:ahLst/>
            <a:cxnLst/>
            <a:rect l="l" t="t" r="r" b="b"/>
            <a:pathLst>
              <a:path w="4494790" h="4586521" extrusionOk="0">
                <a:moveTo>
                  <a:pt x="0" y="0"/>
                </a:moveTo>
                <a:lnTo>
                  <a:pt x="4494791" y="0"/>
                </a:lnTo>
                <a:lnTo>
                  <a:pt x="4494791" y="4586520"/>
                </a:lnTo>
                <a:lnTo>
                  <a:pt x="0" y="45865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7"/>
          <p:cNvSpPr/>
          <p:nvPr/>
        </p:nvSpPr>
        <p:spPr>
          <a:xfrm flipH="1"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8204" t="-4757" r="-9637" b="-10726"/>
            </a:stretch>
          </a:blipFill>
          <a:ln>
            <a:noFill/>
          </a:ln>
        </p:spPr>
      </p:sp>
      <p:grpSp>
        <p:nvGrpSpPr>
          <p:cNvPr id="463" name="Google Shape;463;p47"/>
          <p:cNvGrpSpPr/>
          <p:nvPr/>
        </p:nvGrpSpPr>
        <p:grpSpPr>
          <a:xfrm rot="-1919843">
            <a:off x="7422554" y="-1274564"/>
            <a:ext cx="956807" cy="7166477"/>
            <a:chOff x="0" y="-38100"/>
            <a:chExt cx="503997" cy="3774934"/>
          </a:xfrm>
        </p:grpSpPr>
        <p:sp>
          <p:nvSpPr>
            <p:cNvPr id="464" name="Google Shape;464;p47"/>
            <p:cNvSpPr/>
            <p:nvPr/>
          </p:nvSpPr>
          <p:spPr>
            <a:xfrm>
              <a:off x="0" y="0"/>
              <a:ext cx="503997" cy="3736834"/>
            </a:xfrm>
            <a:custGeom>
              <a:avLst/>
              <a:gdLst/>
              <a:ahLst/>
              <a:cxnLst/>
              <a:rect l="l" t="t" r="r" b="b"/>
              <a:pathLst>
                <a:path w="503997" h="3736834" extrusionOk="0">
                  <a:moveTo>
                    <a:pt x="0" y="0"/>
                  </a:moveTo>
                  <a:lnTo>
                    <a:pt x="503997" y="0"/>
                  </a:lnTo>
                  <a:lnTo>
                    <a:pt x="503997" y="3736834"/>
                  </a:lnTo>
                  <a:lnTo>
                    <a:pt x="0" y="3736834"/>
                  </a:lnTo>
                  <a:close/>
                </a:path>
              </a:pathLst>
            </a:custGeom>
            <a:solidFill>
              <a:srgbClr val="EF4F44"/>
            </a:solidFill>
            <a:ln>
              <a:noFill/>
            </a:ln>
          </p:spPr>
        </p:sp>
        <p:sp>
          <p:nvSpPr>
            <p:cNvPr id="465" name="Google Shape;465;p47"/>
            <p:cNvSpPr txBox="1"/>
            <p:nvPr/>
          </p:nvSpPr>
          <p:spPr>
            <a:xfrm>
              <a:off x="0" y="-38100"/>
              <a:ext cx="503997" cy="37749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6" name="Google Shape;466;p47"/>
          <p:cNvSpPr/>
          <p:nvPr/>
        </p:nvSpPr>
        <p:spPr>
          <a:xfrm>
            <a:off x="738842" y="1606545"/>
            <a:ext cx="1521799" cy="2310925"/>
          </a:xfrm>
          <a:custGeom>
            <a:avLst/>
            <a:gdLst/>
            <a:ahLst/>
            <a:cxnLst/>
            <a:rect l="l" t="t" r="r" b="b"/>
            <a:pathLst>
              <a:path w="3043597" h="4621850" extrusionOk="0">
                <a:moveTo>
                  <a:pt x="0" y="0"/>
                </a:moveTo>
                <a:lnTo>
                  <a:pt x="3043597" y="0"/>
                </a:lnTo>
                <a:lnTo>
                  <a:pt x="3043597" y="4621849"/>
                </a:lnTo>
                <a:lnTo>
                  <a:pt x="0" y="46218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67" name="Google Shape;467;p47"/>
          <p:cNvSpPr/>
          <p:nvPr/>
        </p:nvSpPr>
        <p:spPr>
          <a:xfrm rot="-177656" flipH="1">
            <a:off x="1832067" y="-340865"/>
            <a:ext cx="6637578" cy="6366686"/>
          </a:xfrm>
          <a:custGeom>
            <a:avLst/>
            <a:gdLst/>
            <a:ahLst/>
            <a:cxnLst/>
            <a:rect l="l" t="t" r="r" b="b"/>
            <a:pathLst>
              <a:path w="13275156" h="12733373" extrusionOk="0">
                <a:moveTo>
                  <a:pt x="13275155" y="0"/>
                </a:moveTo>
                <a:lnTo>
                  <a:pt x="0" y="0"/>
                </a:lnTo>
                <a:lnTo>
                  <a:pt x="0" y="12733373"/>
                </a:lnTo>
                <a:lnTo>
                  <a:pt x="13275155" y="12733373"/>
                </a:lnTo>
                <a:lnTo>
                  <a:pt x="13275155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10997"/>
            </a:stretch>
          </a:blipFill>
          <a:ln>
            <a:noFill/>
          </a:ln>
        </p:spPr>
      </p:sp>
      <p:sp>
        <p:nvSpPr>
          <p:cNvPr id="468" name="Google Shape;468;p47"/>
          <p:cNvSpPr/>
          <p:nvPr/>
        </p:nvSpPr>
        <p:spPr>
          <a:xfrm flipH="1">
            <a:off x="2414647" y="206042"/>
            <a:ext cx="4362167" cy="1168753"/>
          </a:xfrm>
          <a:custGeom>
            <a:avLst/>
            <a:gdLst/>
            <a:ahLst/>
            <a:cxnLst/>
            <a:rect l="l" t="t" r="r" b="b"/>
            <a:pathLst>
              <a:path w="8724333" h="2337505" extrusionOk="0">
                <a:moveTo>
                  <a:pt x="8724333" y="0"/>
                </a:moveTo>
                <a:lnTo>
                  <a:pt x="0" y="0"/>
                </a:lnTo>
                <a:lnTo>
                  <a:pt x="0" y="2337505"/>
                </a:lnTo>
                <a:lnTo>
                  <a:pt x="8724333" y="2337505"/>
                </a:lnTo>
                <a:lnTo>
                  <a:pt x="8724333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26206" t="-130936" r="-4049" b="-130936"/>
            </a:stretch>
          </a:blipFill>
          <a:ln>
            <a:noFill/>
          </a:ln>
        </p:spPr>
      </p:sp>
      <p:sp>
        <p:nvSpPr>
          <p:cNvPr id="469" name="Google Shape;469;p47"/>
          <p:cNvSpPr/>
          <p:nvPr/>
        </p:nvSpPr>
        <p:spPr>
          <a:xfrm>
            <a:off x="5702924" y="4869300"/>
            <a:ext cx="2813257" cy="146143"/>
          </a:xfrm>
          <a:custGeom>
            <a:avLst/>
            <a:gdLst/>
            <a:ahLst/>
            <a:cxnLst/>
            <a:rect l="l" t="t" r="r" b="b"/>
            <a:pathLst>
              <a:path w="6182983" h="281045" extrusionOk="0">
                <a:moveTo>
                  <a:pt x="0" y="0"/>
                </a:moveTo>
                <a:lnTo>
                  <a:pt x="6182983" y="0"/>
                </a:lnTo>
                <a:lnTo>
                  <a:pt x="6182983" y="281045"/>
                </a:lnTo>
                <a:lnTo>
                  <a:pt x="0" y="2810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70" name="Google Shape;470;p47"/>
          <p:cNvSpPr/>
          <p:nvPr/>
        </p:nvSpPr>
        <p:spPr>
          <a:xfrm>
            <a:off x="3830447" y="-203617"/>
            <a:ext cx="1804428" cy="593821"/>
          </a:xfrm>
          <a:custGeom>
            <a:avLst/>
            <a:gdLst/>
            <a:ahLst/>
            <a:cxnLst/>
            <a:rect l="l" t="t" r="r" b="b"/>
            <a:pathLst>
              <a:path w="3608856" h="1187642" extrusionOk="0">
                <a:moveTo>
                  <a:pt x="0" y="0"/>
                </a:moveTo>
                <a:lnTo>
                  <a:pt x="3608856" y="0"/>
                </a:lnTo>
                <a:lnTo>
                  <a:pt x="3608856" y="1187642"/>
                </a:lnTo>
                <a:lnTo>
                  <a:pt x="0" y="11876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71" name="Google Shape;471;p47"/>
          <p:cNvSpPr/>
          <p:nvPr/>
        </p:nvSpPr>
        <p:spPr>
          <a:xfrm rot="1073348">
            <a:off x="7078356" y="328212"/>
            <a:ext cx="1124196" cy="1124196"/>
          </a:xfrm>
          <a:custGeom>
            <a:avLst/>
            <a:gdLst/>
            <a:ahLst/>
            <a:cxnLst/>
            <a:rect l="l" t="t" r="r" b="b"/>
            <a:pathLst>
              <a:path w="2248392" h="2248392" extrusionOk="0">
                <a:moveTo>
                  <a:pt x="0" y="0"/>
                </a:moveTo>
                <a:lnTo>
                  <a:pt x="2248392" y="0"/>
                </a:lnTo>
                <a:lnTo>
                  <a:pt x="2248392" y="2248392"/>
                </a:lnTo>
                <a:lnTo>
                  <a:pt x="0" y="22483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72" name="Google Shape;472;p47"/>
          <p:cNvSpPr/>
          <p:nvPr/>
        </p:nvSpPr>
        <p:spPr>
          <a:xfrm rot="-5400000">
            <a:off x="-182158" y="-246867"/>
            <a:ext cx="3548459" cy="3348455"/>
          </a:xfrm>
          <a:custGeom>
            <a:avLst/>
            <a:gdLst/>
            <a:ahLst/>
            <a:cxnLst/>
            <a:rect l="l" t="t" r="r" b="b"/>
            <a:pathLst>
              <a:path w="7096918" h="6696910" extrusionOk="0">
                <a:moveTo>
                  <a:pt x="0" y="0"/>
                </a:moveTo>
                <a:lnTo>
                  <a:pt x="7096918" y="0"/>
                </a:lnTo>
                <a:lnTo>
                  <a:pt x="7096918" y="6696910"/>
                </a:lnTo>
                <a:lnTo>
                  <a:pt x="0" y="66969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73" name="Google Shape;473;p47"/>
          <p:cNvSpPr/>
          <p:nvPr/>
        </p:nvSpPr>
        <p:spPr>
          <a:xfrm>
            <a:off x="367019" y="214499"/>
            <a:ext cx="2127012" cy="2057400"/>
          </a:xfrm>
          <a:custGeom>
            <a:avLst/>
            <a:gdLst/>
            <a:ahLst/>
            <a:cxnLst/>
            <a:rect l="l" t="t" r="r" b="b"/>
            <a:pathLst>
              <a:path w="4254023" h="4114800" extrusionOk="0">
                <a:moveTo>
                  <a:pt x="0" y="0"/>
                </a:moveTo>
                <a:lnTo>
                  <a:pt x="4254022" y="0"/>
                </a:lnTo>
                <a:lnTo>
                  <a:pt x="425402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74" name="Google Shape;474;p47"/>
          <p:cNvSpPr/>
          <p:nvPr/>
        </p:nvSpPr>
        <p:spPr>
          <a:xfrm>
            <a:off x="994565" y="2153479"/>
            <a:ext cx="871922" cy="1217057"/>
          </a:xfrm>
          <a:custGeom>
            <a:avLst/>
            <a:gdLst/>
            <a:ahLst/>
            <a:cxnLst/>
            <a:rect l="l" t="t" r="r" b="b"/>
            <a:pathLst>
              <a:path w="1743843" h="2434114" extrusionOk="0">
                <a:moveTo>
                  <a:pt x="0" y="0"/>
                </a:moveTo>
                <a:lnTo>
                  <a:pt x="1743842" y="0"/>
                </a:lnTo>
                <a:lnTo>
                  <a:pt x="1743842" y="2434113"/>
                </a:lnTo>
                <a:lnTo>
                  <a:pt x="0" y="24341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75" name="Google Shape;475;p47"/>
          <p:cNvSpPr txBox="1"/>
          <p:nvPr/>
        </p:nvSpPr>
        <p:spPr>
          <a:xfrm>
            <a:off x="3186915" y="499741"/>
            <a:ext cx="3589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1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>
                <a:solidFill>
                  <a:srgbClr val="CC3227"/>
                </a:solidFill>
              </a:rPr>
              <a:t>R- Realistic</a:t>
            </a:r>
            <a:endParaRPr sz="4000"/>
          </a:p>
        </p:txBody>
      </p:sp>
      <p:sp>
        <p:nvSpPr>
          <p:cNvPr id="476" name="Google Shape;476;p47"/>
          <p:cNvSpPr txBox="1"/>
          <p:nvPr/>
        </p:nvSpPr>
        <p:spPr>
          <a:xfrm>
            <a:off x="3186925" y="1374800"/>
            <a:ext cx="50850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rgbClr val="2C1D01"/>
                </a:solidFill>
              </a:rPr>
              <a:t>Helps to reduce overspending</a:t>
            </a:r>
            <a:endParaRPr sz="2000">
              <a:solidFill>
                <a:srgbClr val="2C1D01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rgbClr val="2C1D01"/>
                </a:solidFill>
              </a:rPr>
              <a:t>Encourages students to save money</a:t>
            </a:r>
            <a:endParaRPr sz="2000">
              <a:solidFill>
                <a:srgbClr val="2C1D01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rgbClr val="2C1D01"/>
                </a:solidFill>
              </a:rPr>
              <a:t>Develops smart spending habits</a:t>
            </a:r>
            <a:endParaRPr sz="2000">
              <a:solidFill>
                <a:srgbClr val="2C1D01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rgbClr val="2C1D01"/>
                </a:solidFill>
              </a:rPr>
              <a:t>Promotes sharing among students</a:t>
            </a:r>
            <a:endParaRPr sz="2000">
              <a:solidFill>
                <a:srgbClr val="2C1D01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rgbClr val="2C1D01"/>
                </a:solidFill>
              </a:rPr>
              <a:t>Builds financial discipline</a:t>
            </a:r>
            <a:endParaRPr sz="2000">
              <a:solidFill>
                <a:srgbClr val="2C1D0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rgbClr val="2C1D0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8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8199" t="-4759" r="-9639" b="-10728"/>
            </a:stretch>
          </a:blipFill>
          <a:ln>
            <a:noFill/>
          </a:ln>
        </p:spPr>
      </p:sp>
      <p:grpSp>
        <p:nvGrpSpPr>
          <p:cNvPr id="482" name="Google Shape;482;p48"/>
          <p:cNvGrpSpPr/>
          <p:nvPr/>
        </p:nvGrpSpPr>
        <p:grpSpPr>
          <a:xfrm rot="2442775">
            <a:off x="6357723" y="-1001079"/>
            <a:ext cx="1935431" cy="7498036"/>
            <a:chOff x="0" y="-38100"/>
            <a:chExt cx="1019480" cy="3949559"/>
          </a:xfrm>
        </p:grpSpPr>
        <p:sp>
          <p:nvSpPr>
            <p:cNvPr id="483" name="Google Shape;483;p48"/>
            <p:cNvSpPr/>
            <p:nvPr/>
          </p:nvSpPr>
          <p:spPr>
            <a:xfrm>
              <a:off x="0" y="0"/>
              <a:ext cx="1019480" cy="3911459"/>
            </a:xfrm>
            <a:custGeom>
              <a:avLst/>
              <a:gdLst/>
              <a:ahLst/>
              <a:cxnLst/>
              <a:rect l="l" t="t" r="r" b="b"/>
              <a:pathLst>
                <a:path w="1019480" h="3911459" extrusionOk="0">
                  <a:moveTo>
                    <a:pt x="0" y="0"/>
                  </a:moveTo>
                  <a:lnTo>
                    <a:pt x="1019480" y="0"/>
                  </a:lnTo>
                  <a:lnTo>
                    <a:pt x="1019480" y="3911459"/>
                  </a:lnTo>
                  <a:lnTo>
                    <a:pt x="0" y="3911459"/>
                  </a:lnTo>
                  <a:close/>
                </a:path>
              </a:pathLst>
            </a:custGeom>
            <a:solidFill>
              <a:srgbClr val="EF4F44"/>
            </a:solidFill>
            <a:ln>
              <a:noFill/>
            </a:ln>
          </p:spPr>
        </p:sp>
        <p:sp>
          <p:nvSpPr>
            <p:cNvPr id="484" name="Google Shape;484;p48"/>
            <p:cNvSpPr txBox="1"/>
            <p:nvPr/>
          </p:nvSpPr>
          <p:spPr>
            <a:xfrm>
              <a:off x="0" y="-38100"/>
              <a:ext cx="1019400" cy="394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5" name="Google Shape;485;p48"/>
          <p:cNvSpPr/>
          <p:nvPr/>
        </p:nvSpPr>
        <p:spPr>
          <a:xfrm>
            <a:off x="6783808" y="2827435"/>
            <a:ext cx="2070113" cy="835572"/>
          </a:xfrm>
          <a:custGeom>
            <a:avLst/>
            <a:gdLst/>
            <a:ahLst/>
            <a:cxnLst/>
            <a:rect l="l" t="t" r="r" b="b"/>
            <a:pathLst>
              <a:path w="4140225" h="1671145" extrusionOk="0">
                <a:moveTo>
                  <a:pt x="0" y="0"/>
                </a:moveTo>
                <a:lnTo>
                  <a:pt x="4140225" y="0"/>
                </a:lnTo>
                <a:lnTo>
                  <a:pt x="4140225" y="1671145"/>
                </a:lnTo>
                <a:lnTo>
                  <a:pt x="0" y="16711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86" name="Google Shape;486;p48"/>
          <p:cNvSpPr/>
          <p:nvPr/>
        </p:nvSpPr>
        <p:spPr>
          <a:xfrm rot="-176488">
            <a:off x="316649" y="-251027"/>
            <a:ext cx="7819759" cy="6682476"/>
          </a:xfrm>
          <a:custGeom>
            <a:avLst/>
            <a:gdLst/>
            <a:ahLst/>
            <a:cxnLst/>
            <a:rect l="l" t="t" r="r" b="b"/>
            <a:pathLst>
              <a:path w="12346966" h="12080025" extrusionOk="0">
                <a:moveTo>
                  <a:pt x="0" y="0"/>
                </a:moveTo>
                <a:lnTo>
                  <a:pt x="12346967" y="0"/>
                </a:lnTo>
                <a:lnTo>
                  <a:pt x="12346967" y="12080025"/>
                </a:lnTo>
                <a:lnTo>
                  <a:pt x="0" y="120800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11218" r="-1999"/>
            </a:stretch>
          </a:blipFill>
          <a:ln>
            <a:noFill/>
          </a:ln>
        </p:spPr>
      </p:sp>
      <p:sp>
        <p:nvSpPr>
          <p:cNvPr id="487" name="Google Shape;487;p48"/>
          <p:cNvSpPr/>
          <p:nvPr/>
        </p:nvSpPr>
        <p:spPr>
          <a:xfrm>
            <a:off x="-200500" y="192850"/>
            <a:ext cx="6349886" cy="917471"/>
          </a:xfrm>
          <a:custGeom>
            <a:avLst/>
            <a:gdLst/>
            <a:ahLst/>
            <a:cxnLst/>
            <a:rect l="l" t="t" r="r" b="b"/>
            <a:pathLst>
              <a:path w="10717107" h="2337505" extrusionOk="0">
                <a:moveTo>
                  <a:pt x="0" y="0"/>
                </a:moveTo>
                <a:lnTo>
                  <a:pt x="10717107" y="0"/>
                </a:lnTo>
                <a:lnTo>
                  <a:pt x="10717107" y="2337505"/>
                </a:lnTo>
                <a:lnTo>
                  <a:pt x="0" y="23375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t="-120636" b="-120625"/>
            </a:stretch>
          </a:blipFill>
          <a:ln>
            <a:noFill/>
          </a:ln>
        </p:spPr>
      </p:sp>
      <p:sp>
        <p:nvSpPr>
          <p:cNvPr id="488" name="Google Shape;488;p48"/>
          <p:cNvSpPr/>
          <p:nvPr/>
        </p:nvSpPr>
        <p:spPr>
          <a:xfrm>
            <a:off x="0" y="279539"/>
            <a:ext cx="514350" cy="995367"/>
          </a:xfrm>
          <a:custGeom>
            <a:avLst/>
            <a:gdLst/>
            <a:ahLst/>
            <a:cxnLst/>
            <a:rect l="l" t="t" r="r" b="b"/>
            <a:pathLst>
              <a:path w="1028700" h="1990734" extrusionOk="0">
                <a:moveTo>
                  <a:pt x="0" y="0"/>
                </a:moveTo>
                <a:lnTo>
                  <a:pt x="1028700" y="0"/>
                </a:lnTo>
                <a:lnTo>
                  <a:pt x="1028700" y="1990734"/>
                </a:lnTo>
                <a:lnTo>
                  <a:pt x="0" y="19907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308814"/>
            </a:stretch>
          </a:blipFill>
          <a:ln>
            <a:noFill/>
          </a:ln>
        </p:spPr>
      </p:sp>
      <p:sp>
        <p:nvSpPr>
          <p:cNvPr id="489" name="Google Shape;489;p48"/>
          <p:cNvSpPr/>
          <p:nvPr/>
        </p:nvSpPr>
        <p:spPr>
          <a:xfrm>
            <a:off x="667857" y="5044762"/>
            <a:ext cx="3091491" cy="140522"/>
          </a:xfrm>
          <a:custGeom>
            <a:avLst/>
            <a:gdLst/>
            <a:ahLst/>
            <a:cxnLst/>
            <a:rect l="l" t="t" r="r" b="b"/>
            <a:pathLst>
              <a:path w="6182983" h="281045" extrusionOk="0">
                <a:moveTo>
                  <a:pt x="0" y="0"/>
                </a:moveTo>
                <a:lnTo>
                  <a:pt x="6182983" y="0"/>
                </a:lnTo>
                <a:lnTo>
                  <a:pt x="6182983" y="281044"/>
                </a:lnTo>
                <a:lnTo>
                  <a:pt x="0" y="2810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90" name="Google Shape;490;p48"/>
          <p:cNvSpPr/>
          <p:nvPr/>
        </p:nvSpPr>
        <p:spPr>
          <a:xfrm>
            <a:off x="5835386" y="64631"/>
            <a:ext cx="991243" cy="991244"/>
          </a:xfrm>
          <a:custGeom>
            <a:avLst/>
            <a:gdLst/>
            <a:ahLst/>
            <a:cxnLst/>
            <a:rect l="l" t="t" r="r" b="b"/>
            <a:pathLst>
              <a:path w="1982487" h="1982487" extrusionOk="0">
                <a:moveTo>
                  <a:pt x="0" y="0"/>
                </a:moveTo>
                <a:lnTo>
                  <a:pt x="1982487" y="0"/>
                </a:lnTo>
                <a:lnTo>
                  <a:pt x="1982487" y="1982487"/>
                </a:lnTo>
                <a:lnTo>
                  <a:pt x="0" y="1982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91" name="Google Shape;491;p48"/>
          <p:cNvSpPr/>
          <p:nvPr/>
        </p:nvSpPr>
        <p:spPr>
          <a:xfrm>
            <a:off x="6694007" y="-225793"/>
            <a:ext cx="2532089" cy="3001398"/>
          </a:xfrm>
          <a:custGeom>
            <a:avLst/>
            <a:gdLst/>
            <a:ahLst/>
            <a:cxnLst/>
            <a:rect l="l" t="t" r="r" b="b"/>
            <a:pathLst>
              <a:path w="5064177" h="6002796" extrusionOk="0">
                <a:moveTo>
                  <a:pt x="0" y="0"/>
                </a:moveTo>
                <a:lnTo>
                  <a:pt x="5064177" y="0"/>
                </a:lnTo>
                <a:lnTo>
                  <a:pt x="5064177" y="6002795"/>
                </a:lnTo>
                <a:lnTo>
                  <a:pt x="0" y="60027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92" name="Google Shape;492;p48"/>
          <p:cNvSpPr/>
          <p:nvPr/>
        </p:nvSpPr>
        <p:spPr>
          <a:xfrm>
            <a:off x="6826626" y="401931"/>
            <a:ext cx="1984477" cy="2161312"/>
          </a:xfrm>
          <a:custGeom>
            <a:avLst/>
            <a:gdLst/>
            <a:ahLst/>
            <a:cxnLst/>
            <a:rect l="l" t="t" r="r" b="b"/>
            <a:pathLst>
              <a:path w="3968955" h="4322624" extrusionOk="0">
                <a:moveTo>
                  <a:pt x="0" y="0"/>
                </a:moveTo>
                <a:lnTo>
                  <a:pt x="3968955" y="0"/>
                </a:lnTo>
                <a:lnTo>
                  <a:pt x="3968955" y="4322625"/>
                </a:lnTo>
                <a:lnTo>
                  <a:pt x="0" y="43226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93" name="Google Shape;493;p48"/>
          <p:cNvSpPr txBox="1"/>
          <p:nvPr/>
        </p:nvSpPr>
        <p:spPr>
          <a:xfrm>
            <a:off x="667857" y="461430"/>
            <a:ext cx="42705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1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CC322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T- Time Bound</a:t>
            </a:r>
            <a:endParaRPr sz="700"/>
          </a:p>
        </p:txBody>
      </p:sp>
      <p:sp>
        <p:nvSpPr>
          <p:cNvPr id="494" name="Google Shape;494;p48"/>
          <p:cNvSpPr txBox="1"/>
          <p:nvPr/>
        </p:nvSpPr>
        <p:spPr>
          <a:xfrm>
            <a:off x="-40100" y="1193888"/>
            <a:ext cx="6692100" cy="3831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914400" lvl="1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 b="1" dirty="0">
                <a:solidFill>
                  <a:srgbClr val="2C1D01"/>
                </a:solidFill>
              </a:rPr>
              <a:t>Week 1-2 :</a:t>
            </a:r>
            <a:r>
              <a:rPr lang="en" sz="1800" dirty="0">
                <a:solidFill>
                  <a:srgbClr val="2C1D01"/>
                </a:solidFill>
              </a:rPr>
              <a:t> Requirement analysis and idea finalization</a:t>
            </a:r>
            <a:endParaRPr sz="1800" dirty="0">
              <a:solidFill>
                <a:srgbClr val="2C1D01"/>
              </a:solidFill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 b="1" dirty="0">
                <a:solidFill>
                  <a:srgbClr val="2C1D01"/>
                </a:solidFill>
              </a:rPr>
              <a:t>Week 3-4 :</a:t>
            </a:r>
            <a:r>
              <a:rPr lang="en" sz="1800" dirty="0">
                <a:solidFill>
                  <a:srgbClr val="2C1D01"/>
                </a:solidFill>
              </a:rPr>
              <a:t> Design UI/UX (app layout, user flow)</a:t>
            </a:r>
            <a:endParaRPr sz="1800" dirty="0">
              <a:solidFill>
                <a:srgbClr val="2C1D01"/>
              </a:solidFill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 b="1" dirty="0">
                <a:solidFill>
                  <a:srgbClr val="2C1D01"/>
                </a:solidFill>
              </a:rPr>
              <a:t>Week 5-7 :</a:t>
            </a:r>
            <a:r>
              <a:rPr lang="en" sz="1800" dirty="0">
                <a:solidFill>
                  <a:srgbClr val="2C1D01"/>
                </a:solidFill>
              </a:rPr>
              <a:t> Start app development</a:t>
            </a:r>
            <a:endParaRPr sz="1800" dirty="0">
              <a:solidFill>
                <a:srgbClr val="2C1D01"/>
              </a:solidFill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 b="1" dirty="0">
                <a:solidFill>
                  <a:srgbClr val="2C1D01"/>
                </a:solidFill>
              </a:rPr>
              <a:t>Week 8-9 :</a:t>
            </a:r>
            <a:r>
              <a:rPr lang="en" sz="1800" dirty="0">
                <a:solidFill>
                  <a:srgbClr val="2C1D01"/>
                </a:solidFill>
              </a:rPr>
              <a:t> Add AI-based spending analysis and sharing  suggestion</a:t>
            </a:r>
            <a:endParaRPr sz="1800" dirty="0">
              <a:solidFill>
                <a:srgbClr val="2C1D01"/>
              </a:solidFill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 b="1" dirty="0">
                <a:solidFill>
                  <a:srgbClr val="2C1D01"/>
                </a:solidFill>
              </a:rPr>
              <a:t>Week 10-11 :</a:t>
            </a:r>
            <a:r>
              <a:rPr lang="en" sz="1800" dirty="0">
                <a:solidFill>
                  <a:srgbClr val="2C1D01"/>
                </a:solidFill>
              </a:rPr>
              <a:t> Bug fixing, optimization, and user testing</a:t>
            </a:r>
            <a:endParaRPr sz="1800" dirty="0">
              <a:solidFill>
                <a:srgbClr val="2C1D01"/>
              </a:solidFill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 b="1" dirty="0">
                <a:solidFill>
                  <a:srgbClr val="2C1D01"/>
                </a:solidFill>
              </a:rPr>
              <a:t>Week 12 :</a:t>
            </a:r>
            <a:r>
              <a:rPr lang="en" sz="1800" dirty="0">
                <a:solidFill>
                  <a:srgbClr val="2C1D01"/>
                </a:solidFill>
              </a:rPr>
              <a:t> Final testing and report preparation</a:t>
            </a:r>
            <a:endParaRPr sz="1800" b="1" i="1" dirty="0">
              <a:solidFill>
                <a:srgbClr val="2C1D0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9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8204" t="-4757" r="-9637" b="-10726"/>
            </a:stretch>
          </a:blipFill>
          <a:ln>
            <a:noFill/>
          </a:ln>
        </p:spPr>
      </p:sp>
      <p:grpSp>
        <p:nvGrpSpPr>
          <p:cNvPr id="500" name="Google Shape;500;p49"/>
          <p:cNvGrpSpPr/>
          <p:nvPr/>
        </p:nvGrpSpPr>
        <p:grpSpPr>
          <a:xfrm rot="-1919843">
            <a:off x="5351448" y="-943378"/>
            <a:ext cx="956807" cy="7166477"/>
            <a:chOff x="0" y="-38100"/>
            <a:chExt cx="503997" cy="3774934"/>
          </a:xfrm>
        </p:grpSpPr>
        <p:sp>
          <p:nvSpPr>
            <p:cNvPr id="501" name="Google Shape;501;p49"/>
            <p:cNvSpPr/>
            <p:nvPr/>
          </p:nvSpPr>
          <p:spPr>
            <a:xfrm>
              <a:off x="0" y="0"/>
              <a:ext cx="503997" cy="3736834"/>
            </a:xfrm>
            <a:custGeom>
              <a:avLst/>
              <a:gdLst/>
              <a:ahLst/>
              <a:cxnLst/>
              <a:rect l="l" t="t" r="r" b="b"/>
              <a:pathLst>
                <a:path w="503997" h="3736834" extrusionOk="0">
                  <a:moveTo>
                    <a:pt x="0" y="0"/>
                  </a:moveTo>
                  <a:lnTo>
                    <a:pt x="503997" y="0"/>
                  </a:lnTo>
                  <a:lnTo>
                    <a:pt x="503997" y="3736834"/>
                  </a:lnTo>
                  <a:lnTo>
                    <a:pt x="0" y="3736834"/>
                  </a:lnTo>
                  <a:close/>
                </a:path>
              </a:pathLst>
            </a:custGeom>
            <a:solidFill>
              <a:srgbClr val="EF4F44"/>
            </a:solidFill>
            <a:ln>
              <a:noFill/>
            </a:ln>
          </p:spPr>
        </p:sp>
        <p:sp>
          <p:nvSpPr>
            <p:cNvPr id="502" name="Google Shape;502;p49"/>
            <p:cNvSpPr txBox="1"/>
            <p:nvPr/>
          </p:nvSpPr>
          <p:spPr>
            <a:xfrm>
              <a:off x="0" y="-38100"/>
              <a:ext cx="503997" cy="37749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3" name="Google Shape;503;p49"/>
          <p:cNvSpPr/>
          <p:nvPr/>
        </p:nvSpPr>
        <p:spPr>
          <a:xfrm rot="-1624665">
            <a:off x="6302704" y="2818784"/>
            <a:ext cx="1623581" cy="1298865"/>
          </a:xfrm>
          <a:custGeom>
            <a:avLst/>
            <a:gdLst/>
            <a:ahLst/>
            <a:cxnLst/>
            <a:rect l="l" t="t" r="r" b="b"/>
            <a:pathLst>
              <a:path w="3248583" h="2598867" extrusionOk="0">
                <a:moveTo>
                  <a:pt x="0" y="0"/>
                </a:moveTo>
                <a:lnTo>
                  <a:pt x="3248583" y="0"/>
                </a:lnTo>
                <a:lnTo>
                  <a:pt x="3248583" y="2598866"/>
                </a:lnTo>
                <a:lnTo>
                  <a:pt x="0" y="25988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04" name="Google Shape;504;p49"/>
          <p:cNvSpPr/>
          <p:nvPr/>
        </p:nvSpPr>
        <p:spPr>
          <a:xfrm rot="1466290">
            <a:off x="6651865" y="4145421"/>
            <a:ext cx="1635814" cy="1606072"/>
          </a:xfrm>
          <a:custGeom>
            <a:avLst/>
            <a:gdLst/>
            <a:ahLst/>
            <a:cxnLst/>
            <a:rect l="l" t="t" r="r" b="b"/>
            <a:pathLst>
              <a:path w="3271628" h="3212144" extrusionOk="0">
                <a:moveTo>
                  <a:pt x="0" y="0"/>
                </a:moveTo>
                <a:lnTo>
                  <a:pt x="3271628" y="0"/>
                </a:lnTo>
                <a:lnTo>
                  <a:pt x="3271628" y="3212144"/>
                </a:lnTo>
                <a:lnTo>
                  <a:pt x="0" y="32121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05" name="Google Shape;505;p49"/>
          <p:cNvSpPr/>
          <p:nvPr/>
        </p:nvSpPr>
        <p:spPr>
          <a:xfrm rot="-170200">
            <a:off x="321538" y="162416"/>
            <a:ext cx="6998251" cy="6288868"/>
          </a:xfrm>
          <a:custGeom>
            <a:avLst/>
            <a:gdLst/>
            <a:ahLst/>
            <a:cxnLst/>
            <a:rect l="l" t="t" r="r" b="b"/>
            <a:pathLst>
              <a:path w="12594010" h="12080025" extrusionOk="0">
                <a:moveTo>
                  <a:pt x="0" y="0"/>
                </a:moveTo>
                <a:lnTo>
                  <a:pt x="12594010" y="0"/>
                </a:lnTo>
                <a:lnTo>
                  <a:pt x="12594010" y="12080025"/>
                </a:lnTo>
                <a:lnTo>
                  <a:pt x="0" y="120800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10997"/>
            </a:stretch>
          </a:blipFill>
          <a:ln>
            <a:noFill/>
          </a:ln>
        </p:spPr>
      </p:sp>
      <p:sp>
        <p:nvSpPr>
          <p:cNvPr id="506" name="Google Shape;506;p49"/>
          <p:cNvSpPr/>
          <p:nvPr/>
        </p:nvSpPr>
        <p:spPr>
          <a:xfrm>
            <a:off x="-162000" y="125399"/>
            <a:ext cx="4636028" cy="888252"/>
          </a:xfrm>
          <a:custGeom>
            <a:avLst/>
            <a:gdLst/>
            <a:ahLst/>
            <a:cxnLst/>
            <a:rect l="l" t="t" r="r" b="b"/>
            <a:pathLst>
              <a:path w="9272055" h="2337505" extrusionOk="0">
                <a:moveTo>
                  <a:pt x="0" y="0"/>
                </a:moveTo>
                <a:lnTo>
                  <a:pt x="9272055" y="0"/>
                </a:lnTo>
                <a:lnTo>
                  <a:pt x="9272055" y="2337505"/>
                </a:lnTo>
                <a:lnTo>
                  <a:pt x="0" y="23375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t="-102364" r="-3208" b="-102364"/>
            </a:stretch>
          </a:blipFill>
          <a:ln>
            <a:noFill/>
          </a:ln>
        </p:spPr>
      </p:sp>
      <p:sp>
        <p:nvSpPr>
          <p:cNvPr id="507" name="Google Shape;507;p49"/>
          <p:cNvSpPr/>
          <p:nvPr/>
        </p:nvSpPr>
        <p:spPr>
          <a:xfrm rot="-5400000">
            <a:off x="5695543" y="-312628"/>
            <a:ext cx="3548459" cy="3348455"/>
          </a:xfrm>
          <a:custGeom>
            <a:avLst/>
            <a:gdLst/>
            <a:ahLst/>
            <a:cxnLst/>
            <a:rect l="l" t="t" r="r" b="b"/>
            <a:pathLst>
              <a:path w="7096918" h="6696910" extrusionOk="0">
                <a:moveTo>
                  <a:pt x="0" y="0"/>
                </a:moveTo>
                <a:lnTo>
                  <a:pt x="7096918" y="0"/>
                </a:lnTo>
                <a:lnTo>
                  <a:pt x="7096918" y="6696910"/>
                </a:lnTo>
                <a:lnTo>
                  <a:pt x="0" y="66969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08" name="Google Shape;508;p49"/>
          <p:cNvSpPr/>
          <p:nvPr/>
        </p:nvSpPr>
        <p:spPr>
          <a:xfrm>
            <a:off x="0" y="279539"/>
            <a:ext cx="514350" cy="995367"/>
          </a:xfrm>
          <a:custGeom>
            <a:avLst/>
            <a:gdLst/>
            <a:ahLst/>
            <a:cxnLst/>
            <a:rect l="l" t="t" r="r" b="b"/>
            <a:pathLst>
              <a:path w="1028700" h="1990734" extrusionOk="0">
                <a:moveTo>
                  <a:pt x="0" y="0"/>
                </a:moveTo>
                <a:lnTo>
                  <a:pt x="1028700" y="0"/>
                </a:lnTo>
                <a:lnTo>
                  <a:pt x="1028700" y="1990734"/>
                </a:lnTo>
                <a:lnTo>
                  <a:pt x="0" y="19907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l="-308830"/>
            </a:stretch>
          </a:blipFill>
          <a:ln>
            <a:noFill/>
          </a:ln>
        </p:spPr>
      </p:sp>
      <p:sp>
        <p:nvSpPr>
          <p:cNvPr id="509" name="Google Shape;509;p49"/>
          <p:cNvSpPr/>
          <p:nvPr/>
        </p:nvSpPr>
        <p:spPr>
          <a:xfrm>
            <a:off x="6787685" y="470594"/>
            <a:ext cx="2048577" cy="2048577"/>
          </a:xfrm>
          <a:custGeom>
            <a:avLst/>
            <a:gdLst/>
            <a:ahLst/>
            <a:cxnLst/>
            <a:rect l="l" t="t" r="r" b="b"/>
            <a:pathLst>
              <a:path w="4097153" h="4097153" extrusionOk="0">
                <a:moveTo>
                  <a:pt x="0" y="0"/>
                </a:moveTo>
                <a:lnTo>
                  <a:pt x="4097153" y="0"/>
                </a:lnTo>
                <a:lnTo>
                  <a:pt x="4097153" y="4097153"/>
                </a:lnTo>
                <a:lnTo>
                  <a:pt x="0" y="40971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10" name="Google Shape;510;p49"/>
          <p:cNvSpPr/>
          <p:nvPr/>
        </p:nvSpPr>
        <p:spPr>
          <a:xfrm>
            <a:off x="7834409" y="1827901"/>
            <a:ext cx="599706" cy="522289"/>
          </a:xfrm>
          <a:custGeom>
            <a:avLst/>
            <a:gdLst/>
            <a:ahLst/>
            <a:cxnLst/>
            <a:rect l="l" t="t" r="r" b="b"/>
            <a:pathLst>
              <a:path w="1199412" h="1044578" extrusionOk="0">
                <a:moveTo>
                  <a:pt x="0" y="0"/>
                </a:moveTo>
                <a:lnTo>
                  <a:pt x="1199411" y="0"/>
                </a:lnTo>
                <a:lnTo>
                  <a:pt x="1199411" y="1044578"/>
                </a:lnTo>
                <a:lnTo>
                  <a:pt x="0" y="10445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11" name="Google Shape;511;p49"/>
          <p:cNvSpPr/>
          <p:nvPr/>
        </p:nvSpPr>
        <p:spPr>
          <a:xfrm>
            <a:off x="433965" y="5453953"/>
            <a:ext cx="3091491" cy="140522"/>
          </a:xfrm>
          <a:custGeom>
            <a:avLst/>
            <a:gdLst/>
            <a:ahLst/>
            <a:cxnLst/>
            <a:rect l="l" t="t" r="r" b="b"/>
            <a:pathLst>
              <a:path w="6182983" h="281045" extrusionOk="0">
                <a:moveTo>
                  <a:pt x="0" y="0"/>
                </a:moveTo>
                <a:lnTo>
                  <a:pt x="6182983" y="0"/>
                </a:lnTo>
                <a:lnTo>
                  <a:pt x="6182983" y="281045"/>
                </a:lnTo>
                <a:lnTo>
                  <a:pt x="0" y="2810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12" name="Google Shape;512;p49"/>
          <p:cNvSpPr txBox="1"/>
          <p:nvPr/>
        </p:nvSpPr>
        <p:spPr>
          <a:xfrm>
            <a:off x="594950" y="369407"/>
            <a:ext cx="36936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1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CC322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Expected Outcome</a:t>
            </a:r>
            <a:endParaRPr sz="700"/>
          </a:p>
        </p:txBody>
      </p:sp>
      <p:sp>
        <p:nvSpPr>
          <p:cNvPr id="513" name="Google Shape;513;p49"/>
          <p:cNvSpPr txBox="1"/>
          <p:nvPr/>
        </p:nvSpPr>
        <p:spPr>
          <a:xfrm>
            <a:off x="514350" y="1326975"/>
            <a:ext cx="6026400" cy="35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b="1">
                <a:solidFill>
                  <a:schemeClr val="dk1"/>
                </a:solidFill>
              </a:rPr>
              <a:t>100+ student registrations</a:t>
            </a:r>
            <a:br>
              <a:rPr lang="en" sz="1600" b="1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 Verified users with complete profiles and budget setups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b="1">
                <a:solidFill>
                  <a:schemeClr val="dk1"/>
                </a:solidFill>
              </a:rPr>
              <a:t>60+ product listings</a:t>
            </a:r>
            <a:br>
              <a:rPr lang="en" sz="1600" b="1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 Active marketplace inventory across categories (books, electronics, furniture, etc.)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b="1">
                <a:solidFill>
                  <a:schemeClr val="dk1"/>
                </a:solidFill>
              </a:rPr>
              <a:t>20+ completed transactions</a:t>
            </a:r>
            <a:br>
              <a:rPr lang="en" sz="1600" b="1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 Successful buyer-seller exchanges with mutual confirmation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b="1">
                <a:solidFill>
                  <a:schemeClr val="dk1"/>
                </a:solidFill>
              </a:rPr>
              <a:t>50+ active budget trackers</a:t>
            </a:r>
            <a:br>
              <a:rPr lang="en" sz="1600" b="1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 Students regularly using finance features with synced transactions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0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8199" t="-4759" r="-9639" b="-10728"/>
            </a:stretch>
          </a:blipFill>
          <a:ln>
            <a:noFill/>
          </a:ln>
        </p:spPr>
      </p:sp>
      <p:grpSp>
        <p:nvGrpSpPr>
          <p:cNvPr id="519" name="Google Shape;519;p50"/>
          <p:cNvGrpSpPr/>
          <p:nvPr/>
        </p:nvGrpSpPr>
        <p:grpSpPr>
          <a:xfrm rot="-1919786">
            <a:off x="5351370" y="-943326"/>
            <a:ext cx="956795" cy="7166347"/>
            <a:chOff x="0" y="-38100"/>
            <a:chExt cx="504000" cy="3774934"/>
          </a:xfrm>
        </p:grpSpPr>
        <p:sp>
          <p:nvSpPr>
            <p:cNvPr id="520" name="Google Shape;520;p50"/>
            <p:cNvSpPr/>
            <p:nvPr/>
          </p:nvSpPr>
          <p:spPr>
            <a:xfrm>
              <a:off x="0" y="0"/>
              <a:ext cx="503997" cy="3736834"/>
            </a:xfrm>
            <a:custGeom>
              <a:avLst/>
              <a:gdLst/>
              <a:ahLst/>
              <a:cxnLst/>
              <a:rect l="l" t="t" r="r" b="b"/>
              <a:pathLst>
                <a:path w="503997" h="3736834" extrusionOk="0">
                  <a:moveTo>
                    <a:pt x="0" y="0"/>
                  </a:moveTo>
                  <a:lnTo>
                    <a:pt x="503997" y="0"/>
                  </a:lnTo>
                  <a:lnTo>
                    <a:pt x="503997" y="3736834"/>
                  </a:lnTo>
                  <a:lnTo>
                    <a:pt x="0" y="3736834"/>
                  </a:lnTo>
                  <a:close/>
                </a:path>
              </a:pathLst>
            </a:custGeom>
            <a:solidFill>
              <a:srgbClr val="EF4F44"/>
            </a:solidFill>
            <a:ln>
              <a:noFill/>
            </a:ln>
          </p:spPr>
        </p:sp>
        <p:sp>
          <p:nvSpPr>
            <p:cNvPr id="521" name="Google Shape;521;p50"/>
            <p:cNvSpPr txBox="1"/>
            <p:nvPr/>
          </p:nvSpPr>
          <p:spPr>
            <a:xfrm>
              <a:off x="0" y="-38100"/>
              <a:ext cx="504000" cy="377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2" name="Google Shape;522;p50"/>
          <p:cNvSpPr/>
          <p:nvPr/>
        </p:nvSpPr>
        <p:spPr>
          <a:xfrm rot="-1624665">
            <a:off x="6302704" y="2818784"/>
            <a:ext cx="1623581" cy="1298865"/>
          </a:xfrm>
          <a:custGeom>
            <a:avLst/>
            <a:gdLst/>
            <a:ahLst/>
            <a:cxnLst/>
            <a:rect l="l" t="t" r="r" b="b"/>
            <a:pathLst>
              <a:path w="3248583" h="2598867" extrusionOk="0">
                <a:moveTo>
                  <a:pt x="0" y="0"/>
                </a:moveTo>
                <a:lnTo>
                  <a:pt x="3248583" y="0"/>
                </a:lnTo>
                <a:lnTo>
                  <a:pt x="3248583" y="2598866"/>
                </a:lnTo>
                <a:lnTo>
                  <a:pt x="0" y="25988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23" name="Google Shape;523;p50"/>
          <p:cNvSpPr/>
          <p:nvPr/>
        </p:nvSpPr>
        <p:spPr>
          <a:xfrm rot="1470904">
            <a:off x="6650364" y="4146016"/>
            <a:ext cx="1636080" cy="1606333"/>
          </a:xfrm>
          <a:custGeom>
            <a:avLst/>
            <a:gdLst/>
            <a:ahLst/>
            <a:cxnLst/>
            <a:rect l="l" t="t" r="r" b="b"/>
            <a:pathLst>
              <a:path w="3271628" h="3212144" extrusionOk="0">
                <a:moveTo>
                  <a:pt x="0" y="0"/>
                </a:moveTo>
                <a:lnTo>
                  <a:pt x="3271628" y="0"/>
                </a:lnTo>
                <a:lnTo>
                  <a:pt x="3271628" y="3212144"/>
                </a:lnTo>
                <a:lnTo>
                  <a:pt x="0" y="32121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24" name="Google Shape;524;p50"/>
          <p:cNvSpPr/>
          <p:nvPr/>
        </p:nvSpPr>
        <p:spPr>
          <a:xfrm rot="-170200">
            <a:off x="321538" y="162416"/>
            <a:ext cx="6998251" cy="6288868"/>
          </a:xfrm>
          <a:custGeom>
            <a:avLst/>
            <a:gdLst/>
            <a:ahLst/>
            <a:cxnLst/>
            <a:rect l="l" t="t" r="r" b="b"/>
            <a:pathLst>
              <a:path w="12594010" h="12080025" extrusionOk="0">
                <a:moveTo>
                  <a:pt x="0" y="0"/>
                </a:moveTo>
                <a:lnTo>
                  <a:pt x="12594010" y="0"/>
                </a:lnTo>
                <a:lnTo>
                  <a:pt x="12594010" y="12080025"/>
                </a:lnTo>
                <a:lnTo>
                  <a:pt x="0" y="120800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10998"/>
            </a:stretch>
          </a:blipFill>
          <a:ln>
            <a:noFill/>
          </a:ln>
        </p:spPr>
      </p:sp>
      <p:sp>
        <p:nvSpPr>
          <p:cNvPr id="525" name="Google Shape;525;p50"/>
          <p:cNvSpPr/>
          <p:nvPr/>
        </p:nvSpPr>
        <p:spPr>
          <a:xfrm>
            <a:off x="-162000" y="125399"/>
            <a:ext cx="4636028" cy="888252"/>
          </a:xfrm>
          <a:custGeom>
            <a:avLst/>
            <a:gdLst/>
            <a:ahLst/>
            <a:cxnLst/>
            <a:rect l="l" t="t" r="r" b="b"/>
            <a:pathLst>
              <a:path w="9272055" h="2337505" extrusionOk="0">
                <a:moveTo>
                  <a:pt x="0" y="0"/>
                </a:moveTo>
                <a:lnTo>
                  <a:pt x="9272055" y="0"/>
                </a:lnTo>
                <a:lnTo>
                  <a:pt x="9272055" y="2337505"/>
                </a:lnTo>
                <a:lnTo>
                  <a:pt x="0" y="23375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t="-102355" r="-3209" b="-102364"/>
            </a:stretch>
          </a:blipFill>
          <a:ln>
            <a:noFill/>
          </a:ln>
        </p:spPr>
      </p:sp>
      <p:sp>
        <p:nvSpPr>
          <p:cNvPr id="526" name="Google Shape;526;p50"/>
          <p:cNvSpPr/>
          <p:nvPr/>
        </p:nvSpPr>
        <p:spPr>
          <a:xfrm rot="-5400000">
            <a:off x="5695543" y="-312629"/>
            <a:ext cx="3548459" cy="3348455"/>
          </a:xfrm>
          <a:custGeom>
            <a:avLst/>
            <a:gdLst/>
            <a:ahLst/>
            <a:cxnLst/>
            <a:rect l="l" t="t" r="r" b="b"/>
            <a:pathLst>
              <a:path w="7096918" h="6696910" extrusionOk="0">
                <a:moveTo>
                  <a:pt x="0" y="0"/>
                </a:moveTo>
                <a:lnTo>
                  <a:pt x="7096918" y="0"/>
                </a:lnTo>
                <a:lnTo>
                  <a:pt x="7096918" y="6696910"/>
                </a:lnTo>
                <a:lnTo>
                  <a:pt x="0" y="66969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27" name="Google Shape;527;p50"/>
          <p:cNvSpPr/>
          <p:nvPr/>
        </p:nvSpPr>
        <p:spPr>
          <a:xfrm>
            <a:off x="0" y="279539"/>
            <a:ext cx="514350" cy="995367"/>
          </a:xfrm>
          <a:custGeom>
            <a:avLst/>
            <a:gdLst/>
            <a:ahLst/>
            <a:cxnLst/>
            <a:rect l="l" t="t" r="r" b="b"/>
            <a:pathLst>
              <a:path w="1028700" h="1990734" extrusionOk="0">
                <a:moveTo>
                  <a:pt x="0" y="0"/>
                </a:moveTo>
                <a:lnTo>
                  <a:pt x="1028700" y="0"/>
                </a:lnTo>
                <a:lnTo>
                  <a:pt x="1028700" y="1990734"/>
                </a:lnTo>
                <a:lnTo>
                  <a:pt x="0" y="19907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l="-308814"/>
            </a:stretch>
          </a:blipFill>
          <a:ln>
            <a:noFill/>
          </a:ln>
        </p:spPr>
      </p:sp>
      <p:sp>
        <p:nvSpPr>
          <p:cNvPr id="528" name="Google Shape;528;p50"/>
          <p:cNvSpPr/>
          <p:nvPr/>
        </p:nvSpPr>
        <p:spPr>
          <a:xfrm>
            <a:off x="6787685" y="470594"/>
            <a:ext cx="2048577" cy="2048577"/>
          </a:xfrm>
          <a:custGeom>
            <a:avLst/>
            <a:gdLst/>
            <a:ahLst/>
            <a:cxnLst/>
            <a:rect l="l" t="t" r="r" b="b"/>
            <a:pathLst>
              <a:path w="4097153" h="4097153" extrusionOk="0">
                <a:moveTo>
                  <a:pt x="0" y="0"/>
                </a:moveTo>
                <a:lnTo>
                  <a:pt x="4097153" y="0"/>
                </a:lnTo>
                <a:lnTo>
                  <a:pt x="4097153" y="4097153"/>
                </a:lnTo>
                <a:lnTo>
                  <a:pt x="0" y="40971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29" name="Google Shape;529;p50"/>
          <p:cNvSpPr/>
          <p:nvPr/>
        </p:nvSpPr>
        <p:spPr>
          <a:xfrm>
            <a:off x="7834409" y="1827901"/>
            <a:ext cx="599706" cy="522289"/>
          </a:xfrm>
          <a:custGeom>
            <a:avLst/>
            <a:gdLst/>
            <a:ahLst/>
            <a:cxnLst/>
            <a:rect l="l" t="t" r="r" b="b"/>
            <a:pathLst>
              <a:path w="1199412" h="1044578" extrusionOk="0">
                <a:moveTo>
                  <a:pt x="0" y="0"/>
                </a:moveTo>
                <a:lnTo>
                  <a:pt x="1199411" y="0"/>
                </a:lnTo>
                <a:lnTo>
                  <a:pt x="1199411" y="1044578"/>
                </a:lnTo>
                <a:lnTo>
                  <a:pt x="0" y="10445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30" name="Google Shape;530;p50"/>
          <p:cNvSpPr/>
          <p:nvPr/>
        </p:nvSpPr>
        <p:spPr>
          <a:xfrm>
            <a:off x="433965" y="5453953"/>
            <a:ext cx="3091491" cy="140522"/>
          </a:xfrm>
          <a:custGeom>
            <a:avLst/>
            <a:gdLst/>
            <a:ahLst/>
            <a:cxnLst/>
            <a:rect l="l" t="t" r="r" b="b"/>
            <a:pathLst>
              <a:path w="6182983" h="281045" extrusionOk="0">
                <a:moveTo>
                  <a:pt x="0" y="0"/>
                </a:moveTo>
                <a:lnTo>
                  <a:pt x="6182983" y="0"/>
                </a:lnTo>
                <a:lnTo>
                  <a:pt x="6182983" y="281045"/>
                </a:lnTo>
                <a:lnTo>
                  <a:pt x="0" y="2810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31" name="Google Shape;531;p50"/>
          <p:cNvSpPr txBox="1"/>
          <p:nvPr/>
        </p:nvSpPr>
        <p:spPr>
          <a:xfrm>
            <a:off x="594950" y="369407"/>
            <a:ext cx="36936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1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CC322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Expected Outcome</a:t>
            </a:r>
            <a:endParaRPr sz="700"/>
          </a:p>
        </p:txBody>
      </p:sp>
      <p:sp>
        <p:nvSpPr>
          <p:cNvPr id="532" name="Google Shape;532;p50"/>
          <p:cNvSpPr txBox="1"/>
          <p:nvPr/>
        </p:nvSpPr>
        <p:spPr>
          <a:xfrm>
            <a:off x="392850" y="1334350"/>
            <a:ext cx="5917200" cy="3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302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b="1">
                <a:solidFill>
                  <a:schemeClr val="dk1"/>
                </a:solidFill>
              </a:rPr>
              <a:t>70%+ user satisfaction</a:t>
            </a:r>
            <a:br>
              <a:rPr lang="en" sz="1600" b="1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 Positive feedback from surveys on usability, trust, and value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b="1">
                <a:solidFill>
                  <a:schemeClr val="dk1"/>
                </a:solidFill>
              </a:rPr>
              <a:t>5+ AI-generated insights per user</a:t>
            </a:r>
            <a:br>
              <a:rPr lang="en" sz="1600" b="1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 Personalized recommendations on pricing, selling, and spending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b="1">
                <a:solidFill>
                  <a:schemeClr val="dk1"/>
                </a:solidFill>
              </a:rPr>
              <a:t>Real-world financial awareness</a:t>
            </a:r>
            <a:br>
              <a:rPr lang="en" sz="1600" b="1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 Students gain practical money management skills through daily use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b="1">
                <a:solidFill>
                  <a:schemeClr val="dk1"/>
                </a:solidFill>
              </a:rPr>
              <a:t>Scalability validation</a:t>
            </a:r>
            <a:br>
              <a:rPr lang="en" sz="1600" b="1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 Proven model ready for expansion to multiple universities</a:t>
            </a:r>
            <a:endParaRPr sz="16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1"/>
          <p:cNvSpPr/>
          <p:nvPr/>
        </p:nvSpPr>
        <p:spPr>
          <a:xfrm flipH="1"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8204" t="-4757" r="-9637" b="-10726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8" name="Google Shape;538;p51"/>
          <p:cNvGrpSpPr/>
          <p:nvPr/>
        </p:nvGrpSpPr>
        <p:grpSpPr>
          <a:xfrm rot="2442778">
            <a:off x="1712185" y="-1855972"/>
            <a:ext cx="1935420" cy="8238968"/>
            <a:chOff x="0" y="-38100"/>
            <a:chExt cx="1019480" cy="4339868"/>
          </a:xfrm>
        </p:grpSpPr>
        <p:sp>
          <p:nvSpPr>
            <p:cNvPr id="539" name="Google Shape;539;p51"/>
            <p:cNvSpPr/>
            <p:nvPr/>
          </p:nvSpPr>
          <p:spPr>
            <a:xfrm>
              <a:off x="0" y="0"/>
              <a:ext cx="1019480" cy="4301768"/>
            </a:xfrm>
            <a:custGeom>
              <a:avLst/>
              <a:gdLst/>
              <a:ahLst/>
              <a:cxnLst/>
              <a:rect l="l" t="t" r="r" b="b"/>
              <a:pathLst>
                <a:path w="1019480" h="4301768" extrusionOk="0">
                  <a:moveTo>
                    <a:pt x="0" y="0"/>
                  </a:moveTo>
                  <a:lnTo>
                    <a:pt x="1019480" y="0"/>
                  </a:lnTo>
                  <a:lnTo>
                    <a:pt x="1019480" y="4301768"/>
                  </a:lnTo>
                  <a:lnTo>
                    <a:pt x="0" y="4301768"/>
                  </a:lnTo>
                  <a:close/>
                </a:path>
              </a:pathLst>
            </a:custGeom>
            <a:solidFill>
              <a:srgbClr val="EF4F44"/>
            </a:solidFill>
            <a:ln>
              <a:noFill/>
            </a:ln>
          </p:spPr>
          <p:txBody>
            <a:bodyPr spcFirstLastPara="1" wrap="square" lIns="45725" tIns="22850" rIns="45725" bIns="228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51"/>
            <p:cNvSpPr txBox="1"/>
            <p:nvPr/>
          </p:nvSpPr>
          <p:spPr>
            <a:xfrm>
              <a:off x="0" y="-38100"/>
              <a:ext cx="1019480" cy="43398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1" name="Google Shape;541;p51"/>
          <p:cNvSpPr/>
          <p:nvPr/>
        </p:nvSpPr>
        <p:spPr>
          <a:xfrm>
            <a:off x="-421718" y="1560534"/>
            <a:ext cx="3832959" cy="2764522"/>
          </a:xfrm>
          <a:custGeom>
            <a:avLst/>
            <a:gdLst/>
            <a:ahLst/>
            <a:cxnLst/>
            <a:rect l="l" t="t" r="r" b="b"/>
            <a:pathLst>
              <a:path w="7665918" h="5529043" extrusionOk="0">
                <a:moveTo>
                  <a:pt x="0" y="0"/>
                </a:moveTo>
                <a:lnTo>
                  <a:pt x="7665917" y="0"/>
                </a:lnTo>
                <a:lnTo>
                  <a:pt x="7665917" y="5529043"/>
                </a:lnTo>
                <a:lnTo>
                  <a:pt x="0" y="55290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51"/>
          <p:cNvSpPr/>
          <p:nvPr/>
        </p:nvSpPr>
        <p:spPr>
          <a:xfrm rot="-179908" flipH="1">
            <a:off x="2185317" y="-724256"/>
            <a:ext cx="6563191" cy="6220479"/>
          </a:xfrm>
          <a:custGeom>
            <a:avLst/>
            <a:gdLst/>
            <a:ahLst/>
            <a:cxnLst/>
            <a:rect l="l" t="t" r="r" b="b"/>
            <a:pathLst>
              <a:path w="12484202" h="11666104" extrusionOk="0">
                <a:moveTo>
                  <a:pt x="12484202" y="0"/>
                </a:moveTo>
                <a:lnTo>
                  <a:pt x="0" y="0"/>
                </a:lnTo>
                <a:lnTo>
                  <a:pt x="0" y="11666104"/>
                </a:lnTo>
                <a:lnTo>
                  <a:pt x="12484202" y="11666104"/>
                </a:lnTo>
                <a:lnTo>
                  <a:pt x="1248420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11696" r="-6333" b="-9147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51"/>
          <p:cNvSpPr/>
          <p:nvPr/>
        </p:nvSpPr>
        <p:spPr>
          <a:xfrm>
            <a:off x="5330279" y="4732241"/>
            <a:ext cx="3091492" cy="140522"/>
          </a:xfrm>
          <a:custGeom>
            <a:avLst/>
            <a:gdLst/>
            <a:ahLst/>
            <a:cxnLst/>
            <a:rect l="l" t="t" r="r" b="b"/>
            <a:pathLst>
              <a:path w="6182983" h="281045" extrusionOk="0">
                <a:moveTo>
                  <a:pt x="0" y="0"/>
                </a:moveTo>
                <a:lnTo>
                  <a:pt x="6182982" y="0"/>
                </a:lnTo>
                <a:lnTo>
                  <a:pt x="6182982" y="281045"/>
                </a:lnTo>
                <a:lnTo>
                  <a:pt x="0" y="2810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51"/>
          <p:cNvSpPr/>
          <p:nvPr/>
        </p:nvSpPr>
        <p:spPr>
          <a:xfrm>
            <a:off x="3830447" y="-203617"/>
            <a:ext cx="1804428" cy="593821"/>
          </a:xfrm>
          <a:custGeom>
            <a:avLst/>
            <a:gdLst/>
            <a:ahLst/>
            <a:cxnLst/>
            <a:rect l="l" t="t" r="r" b="b"/>
            <a:pathLst>
              <a:path w="3608856" h="1187642" extrusionOk="0">
                <a:moveTo>
                  <a:pt x="0" y="0"/>
                </a:moveTo>
                <a:lnTo>
                  <a:pt x="3608856" y="0"/>
                </a:lnTo>
                <a:lnTo>
                  <a:pt x="3608856" y="1187642"/>
                </a:lnTo>
                <a:lnTo>
                  <a:pt x="0" y="11876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51"/>
          <p:cNvSpPr/>
          <p:nvPr/>
        </p:nvSpPr>
        <p:spPr>
          <a:xfrm flipH="1">
            <a:off x="-116248" y="1708997"/>
            <a:ext cx="2772554" cy="2369273"/>
          </a:xfrm>
          <a:custGeom>
            <a:avLst/>
            <a:gdLst/>
            <a:ahLst/>
            <a:cxnLst/>
            <a:rect l="l" t="t" r="r" b="b"/>
            <a:pathLst>
              <a:path w="5545107" h="4738546" extrusionOk="0">
                <a:moveTo>
                  <a:pt x="5545107" y="0"/>
                </a:moveTo>
                <a:lnTo>
                  <a:pt x="0" y="0"/>
                </a:lnTo>
                <a:lnTo>
                  <a:pt x="0" y="4738546"/>
                </a:lnTo>
                <a:lnTo>
                  <a:pt x="5545107" y="4738546"/>
                </a:lnTo>
                <a:lnTo>
                  <a:pt x="5545107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51"/>
          <p:cNvSpPr/>
          <p:nvPr/>
        </p:nvSpPr>
        <p:spPr>
          <a:xfrm>
            <a:off x="536921" y="3506538"/>
            <a:ext cx="833853" cy="1460571"/>
          </a:xfrm>
          <a:custGeom>
            <a:avLst/>
            <a:gdLst/>
            <a:ahLst/>
            <a:cxnLst/>
            <a:rect l="l" t="t" r="r" b="b"/>
            <a:pathLst>
              <a:path w="1667706" h="2921141" extrusionOk="0">
                <a:moveTo>
                  <a:pt x="0" y="0"/>
                </a:moveTo>
                <a:lnTo>
                  <a:pt x="1667706" y="0"/>
                </a:lnTo>
                <a:lnTo>
                  <a:pt x="1667706" y="2921141"/>
                </a:lnTo>
                <a:lnTo>
                  <a:pt x="0" y="2921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51"/>
          <p:cNvSpPr/>
          <p:nvPr/>
        </p:nvSpPr>
        <p:spPr>
          <a:xfrm>
            <a:off x="1270029" y="1016531"/>
            <a:ext cx="1059663" cy="1032689"/>
          </a:xfrm>
          <a:custGeom>
            <a:avLst/>
            <a:gdLst/>
            <a:ahLst/>
            <a:cxnLst/>
            <a:rect l="l" t="t" r="r" b="b"/>
            <a:pathLst>
              <a:path w="2119325" h="2065378" extrusionOk="0">
                <a:moveTo>
                  <a:pt x="0" y="0"/>
                </a:moveTo>
                <a:lnTo>
                  <a:pt x="2119325" y="0"/>
                </a:lnTo>
                <a:lnTo>
                  <a:pt x="2119325" y="2065379"/>
                </a:lnTo>
                <a:lnTo>
                  <a:pt x="0" y="2065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51"/>
          <p:cNvSpPr txBox="1"/>
          <p:nvPr/>
        </p:nvSpPr>
        <p:spPr>
          <a:xfrm>
            <a:off x="2855900" y="792124"/>
            <a:ext cx="41916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1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CC322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Conclusion</a:t>
            </a:r>
            <a:endParaRPr sz="700"/>
          </a:p>
        </p:txBody>
      </p:sp>
      <p:sp>
        <p:nvSpPr>
          <p:cNvPr id="549" name="Google Shape;549;p51"/>
          <p:cNvSpPr txBox="1"/>
          <p:nvPr/>
        </p:nvSpPr>
        <p:spPr>
          <a:xfrm>
            <a:off x="3347875" y="1411600"/>
            <a:ext cx="5165400" cy="2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42900" algn="just" rtl="0">
              <a:lnSpc>
                <a:spcPct val="13879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Combines AI, finance, and business for students </a:t>
            </a:r>
            <a:endParaRPr sz="1800"/>
          </a:p>
          <a:p>
            <a:pPr marL="457200" marR="0" lvl="0" indent="-342900" algn="just" rtl="0">
              <a:lnSpc>
                <a:spcPct val="13879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Teaches students to manage money wisely</a:t>
            </a:r>
            <a:endParaRPr sz="1800"/>
          </a:p>
          <a:p>
            <a:pPr marL="457200" marR="0" lvl="0" indent="-342900" algn="just" rtl="0">
              <a:lnSpc>
                <a:spcPct val="13879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Creates a safe student marketplace</a:t>
            </a:r>
            <a:endParaRPr sz="1800"/>
          </a:p>
          <a:p>
            <a:pPr marL="457200" marR="0" lvl="0" indent="-342900" algn="just" rtl="0">
              <a:lnSpc>
                <a:spcPct val="13879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Uses proper project management (Agile)</a:t>
            </a:r>
            <a:endParaRPr sz="1800"/>
          </a:p>
          <a:p>
            <a:pPr marL="457200" marR="0" lvl="0" indent="-342900" algn="just" rtl="0">
              <a:lnSpc>
                <a:spcPct val="13879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Proves the idea can grow and work on campuses</a:t>
            </a:r>
            <a:endParaRPr sz="1800"/>
          </a:p>
          <a:p>
            <a:pPr marL="457200" marR="0" lvl="0" indent="-342900" algn="just" rtl="0">
              <a:lnSpc>
                <a:spcPct val="13879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Encourages students to think like entrepreneurs</a:t>
            </a:r>
            <a:endParaRPr sz="1800"/>
          </a:p>
          <a:p>
            <a:pPr marL="457200" marR="0" lvl="0" indent="-342900" algn="just" rtl="0">
              <a:lnSpc>
                <a:spcPct val="13879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be used for future projects and research</a:t>
            </a:r>
            <a:endParaRPr sz="1800">
              <a:solidFill>
                <a:srgbClr val="2C1D0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511" t="-6722" r="-3182" b="-12932"/>
            </a:stretch>
          </a:blipFill>
          <a:ln>
            <a:noFill/>
          </a:ln>
        </p:spPr>
      </p:sp>
      <p:grpSp>
        <p:nvGrpSpPr>
          <p:cNvPr id="555" name="Google Shape;555;p52"/>
          <p:cNvGrpSpPr/>
          <p:nvPr/>
        </p:nvGrpSpPr>
        <p:grpSpPr>
          <a:xfrm rot="1877951">
            <a:off x="303515" y="-1562784"/>
            <a:ext cx="3452288" cy="7166477"/>
            <a:chOff x="0" y="-38100"/>
            <a:chExt cx="1818489" cy="3774934"/>
          </a:xfrm>
        </p:grpSpPr>
        <p:sp>
          <p:nvSpPr>
            <p:cNvPr id="556" name="Google Shape;556;p52"/>
            <p:cNvSpPr/>
            <p:nvPr/>
          </p:nvSpPr>
          <p:spPr>
            <a:xfrm>
              <a:off x="0" y="0"/>
              <a:ext cx="1818489" cy="3736834"/>
            </a:xfrm>
            <a:custGeom>
              <a:avLst/>
              <a:gdLst/>
              <a:ahLst/>
              <a:cxnLst/>
              <a:rect l="l" t="t" r="r" b="b"/>
              <a:pathLst>
                <a:path w="1818489" h="3736834" extrusionOk="0">
                  <a:moveTo>
                    <a:pt x="0" y="0"/>
                  </a:moveTo>
                  <a:lnTo>
                    <a:pt x="1818489" y="0"/>
                  </a:lnTo>
                  <a:lnTo>
                    <a:pt x="1818489" y="3736834"/>
                  </a:lnTo>
                  <a:lnTo>
                    <a:pt x="0" y="3736834"/>
                  </a:lnTo>
                  <a:close/>
                </a:path>
              </a:pathLst>
            </a:custGeom>
            <a:solidFill>
              <a:srgbClr val="EF4F44"/>
            </a:solidFill>
            <a:ln>
              <a:noFill/>
            </a:ln>
          </p:spPr>
        </p:sp>
        <p:sp>
          <p:nvSpPr>
            <p:cNvPr id="557" name="Google Shape;557;p52"/>
            <p:cNvSpPr txBox="1"/>
            <p:nvPr/>
          </p:nvSpPr>
          <p:spPr>
            <a:xfrm>
              <a:off x="0" y="-38100"/>
              <a:ext cx="1818489" cy="37749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8" name="Google Shape;558;p52"/>
          <p:cNvSpPr/>
          <p:nvPr/>
        </p:nvSpPr>
        <p:spPr>
          <a:xfrm>
            <a:off x="2245736" y="3208325"/>
            <a:ext cx="7119836" cy="1739113"/>
          </a:xfrm>
          <a:custGeom>
            <a:avLst/>
            <a:gdLst/>
            <a:ahLst/>
            <a:cxnLst/>
            <a:rect l="l" t="t" r="r" b="b"/>
            <a:pathLst>
              <a:path w="14239672" h="3478227" extrusionOk="0">
                <a:moveTo>
                  <a:pt x="0" y="0"/>
                </a:moveTo>
                <a:lnTo>
                  <a:pt x="14239673" y="0"/>
                </a:lnTo>
                <a:lnTo>
                  <a:pt x="14239673" y="3478227"/>
                </a:lnTo>
                <a:lnTo>
                  <a:pt x="0" y="34782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102364" b="-102364"/>
            </a:stretch>
          </a:blipFill>
          <a:ln>
            <a:noFill/>
          </a:ln>
        </p:spPr>
      </p:sp>
      <p:sp>
        <p:nvSpPr>
          <p:cNvPr id="559" name="Google Shape;559;p52"/>
          <p:cNvSpPr/>
          <p:nvPr/>
        </p:nvSpPr>
        <p:spPr>
          <a:xfrm>
            <a:off x="-510567" y="-514350"/>
            <a:ext cx="5952227" cy="5143500"/>
          </a:xfrm>
          <a:custGeom>
            <a:avLst/>
            <a:gdLst/>
            <a:ahLst/>
            <a:cxnLst/>
            <a:rect l="l" t="t" r="r" b="b"/>
            <a:pathLst>
              <a:path w="11904453" h="10287000" extrusionOk="0">
                <a:moveTo>
                  <a:pt x="0" y="0"/>
                </a:moveTo>
                <a:lnTo>
                  <a:pt x="11904452" y="0"/>
                </a:lnTo>
                <a:lnTo>
                  <a:pt x="1190445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60" name="Google Shape;560;p52"/>
          <p:cNvSpPr/>
          <p:nvPr/>
        </p:nvSpPr>
        <p:spPr>
          <a:xfrm rot="79458">
            <a:off x="122165" y="98146"/>
            <a:ext cx="1866631" cy="1931898"/>
          </a:xfrm>
          <a:custGeom>
            <a:avLst/>
            <a:gdLst/>
            <a:ahLst/>
            <a:cxnLst/>
            <a:rect l="l" t="t" r="r" b="b"/>
            <a:pathLst>
              <a:path w="3733262" h="3863796" extrusionOk="0">
                <a:moveTo>
                  <a:pt x="0" y="0"/>
                </a:moveTo>
                <a:lnTo>
                  <a:pt x="3733263" y="0"/>
                </a:lnTo>
                <a:lnTo>
                  <a:pt x="3733263" y="3863796"/>
                </a:lnTo>
                <a:lnTo>
                  <a:pt x="0" y="38637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61" name="Google Shape;561;p52"/>
          <p:cNvSpPr/>
          <p:nvPr/>
        </p:nvSpPr>
        <p:spPr>
          <a:xfrm>
            <a:off x="5007991" y="-73393"/>
            <a:ext cx="3281814" cy="1175486"/>
          </a:xfrm>
          <a:custGeom>
            <a:avLst/>
            <a:gdLst/>
            <a:ahLst/>
            <a:cxnLst/>
            <a:rect l="l" t="t" r="r" b="b"/>
            <a:pathLst>
              <a:path w="6563627" h="2350972" extrusionOk="0">
                <a:moveTo>
                  <a:pt x="0" y="0"/>
                </a:moveTo>
                <a:lnTo>
                  <a:pt x="6563628" y="0"/>
                </a:lnTo>
                <a:lnTo>
                  <a:pt x="6563628" y="2350972"/>
                </a:lnTo>
                <a:lnTo>
                  <a:pt x="0" y="23509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62" name="Google Shape;562;p52"/>
          <p:cNvSpPr/>
          <p:nvPr/>
        </p:nvSpPr>
        <p:spPr>
          <a:xfrm>
            <a:off x="338358" y="1199156"/>
            <a:ext cx="2127188" cy="2499446"/>
          </a:xfrm>
          <a:custGeom>
            <a:avLst/>
            <a:gdLst/>
            <a:ahLst/>
            <a:cxnLst/>
            <a:rect l="l" t="t" r="r" b="b"/>
            <a:pathLst>
              <a:path w="4254375" h="4998891" extrusionOk="0">
                <a:moveTo>
                  <a:pt x="0" y="0"/>
                </a:moveTo>
                <a:lnTo>
                  <a:pt x="4254376" y="0"/>
                </a:lnTo>
                <a:lnTo>
                  <a:pt x="4254376" y="4998891"/>
                </a:lnTo>
                <a:lnTo>
                  <a:pt x="0" y="49988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63" name="Google Shape;563;p52"/>
          <p:cNvSpPr/>
          <p:nvPr/>
        </p:nvSpPr>
        <p:spPr>
          <a:xfrm flipH="1">
            <a:off x="2570677" y="597277"/>
            <a:ext cx="2055185" cy="1741303"/>
          </a:xfrm>
          <a:custGeom>
            <a:avLst/>
            <a:gdLst/>
            <a:ahLst/>
            <a:cxnLst/>
            <a:rect l="l" t="t" r="r" b="b"/>
            <a:pathLst>
              <a:path w="4110370" h="3482605" extrusionOk="0">
                <a:moveTo>
                  <a:pt x="4110371" y="0"/>
                </a:moveTo>
                <a:lnTo>
                  <a:pt x="0" y="0"/>
                </a:lnTo>
                <a:lnTo>
                  <a:pt x="0" y="3482604"/>
                </a:lnTo>
                <a:lnTo>
                  <a:pt x="4110371" y="3482604"/>
                </a:lnTo>
                <a:lnTo>
                  <a:pt x="4110371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64" name="Google Shape;564;p52"/>
          <p:cNvSpPr/>
          <p:nvPr/>
        </p:nvSpPr>
        <p:spPr>
          <a:xfrm rot="180954">
            <a:off x="5239732" y="1225575"/>
            <a:ext cx="1040139" cy="1362088"/>
          </a:xfrm>
          <a:custGeom>
            <a:avLst/>
            <a:gdLst/>
            <a:ahLst/>
            <a:cxnLst/>
            <a:rect l="l" t="t" r="r" b="b"/>
            <a:pathLst>
              <a:path w="2080279" h="2724175" extrusionOk="0">
                <a:moveTo>
                  <a:pt x="0" y="0"/>
                </a:moveTo>
                <a:lnTo>
                  <a:pt x="2080279" y="0"/>
                </a:lnTo>
                <a:lnTo>
                  <a:pt x="2080279" y="2724175"/>
                </a:lnTo>
                <a:lnTo>
                  <a:pt x="0" y="27241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65" name="Google Shape;565;p52"/>
          <p:cNvSpPr/>
          <p:nvPr/>
        </p:nvSpPr>
        <p:spPr>
          <a:xfrm rot="-3101057">
            <a:off x="-219113" y="3598340"/>
            <a:ext cx="1114942" cy="1114941"/>
          </a:xfrm>
          <a:custGeom>
            <a:avLst/>
            <a:gdLst/>
            <a:ahLst/>
            <a:cxnLst/>
            <a:rect l="l" t="t" r="r" b="b"/>
            <a:pathLst>
              <a:path w="2229883" h="2229883" extrusionOk="0">
                <a:moveTo>
                  <a:pt x="0" y="0"/>
                </a:moveTo>
                <a:lnTo>
                  <a:pt x="2229883" y="0"/>
                </a:lnTo>
                <a:lnTo>
                  <a:pt x="2229883" y="2229883"/>
                </a:lnTo>
                <a:lnTo>
                  <a:pt x="0" y="22298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66" name="Google Shape;566;p52"/>
          <p:cNvSpPr/>
          <p:nvPr/>
        </p:nvSpPr>
        <p:spPr>
          <a:xfrm>
            <a:off x="4992355" y="2571750"/>
            <a:ext cx="1055775" cy="541325"/>
          </a:xfrm>
          <a:custGeom>
            <a:avLst/>
            <a:gdLst/>
            <a:ahLst/>
            <a:cxnLst/>
            <a:rect l="l" t="t" r="r" b="b"/>
            <a:pathLst>
              <a:path w="2111551" h="1082650" extrusionOk="0">
                <a:moveTo>
                  <a:pt x="0" y="0"/>
                </a:moveTo>
                <a:lnTo>
                  <a:pt x="2111550" y="0"/>
                </a:lnTo>
                <a:lnTo>
                  <a:pt x="2111550" y="1082650"/>
                </a:lnTo>
                <a:lnTo>
                  <a:pt x="0" y="10826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67" name="Google Shape;567;p52"/>
          <p:cNvSpPr/>
          <p:nvPr/>
        </p:nvSpPr>
        <p:spPr>
          <a:xfrm rot="899778">
            <a:off x="6430904" y="1199156"/>
            <a:ext cx="1807688" cy="1133914"/>
          </a:xfrm>
          <a:custGeom>
            <a:avLst/>
            <a:gdLst/>
            <a:ahLst/>
            <a:cxnLst/>
            <a:rect l="l" t="t" r="r" b="b"/>
            <a:pathLst>
              <a:path w="3615376" h="2267827" extrusionOk="0">
                <a:moveTo>
                  <a:pt x="0" y="0"/>
                </a:moveTo>
                <a:lnTo>
                  <a:pt x="3615376" y="0"/>
                </a:lnTo>
                <a:lnTo>
                  <a:pt x="3615376" y="2267827"/>
                </a:lnTo>
                <a:lnTo>
                  <a:pt x="0" y="22678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68" name="Google Shape;568;p52"/>
          <p:cNvSpPr/>
          <p:nvPr/>
        </p:nvSpPr>
        <p:spPr>
          <a:xfrm rot="-397321">
            <a:off x="5801445" y="93184"/>
            <a:ext cx="1694905" cy="1362088"/>
          </a:xfrm>
          <a:custGeom>
            <a:avLst/>
            <a:gdLst/>
            <a:ahLst/>
            <a:cxnLst/>
            <a:rect l="l" t="t" r="r" b="b"/>
            <a:pathLst>
              <a:path w="3389810" h="2724175" extrusionOk="0">
                <a:moveTo>
                  <a:pt x="0" y="0"/>
                </a:moveTo>
                <a:lnTo>
                  <a:pt x="3389810" y="0"/>
                </a:lnTo>
                <a:lnTo>
                  <a:pt x="3389810" y="2724175"/>
                </a:lnTo>
                <a:lnTo>
                  <a:pt x="0" y="27241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69" name="Google Shape;569;p52"/>
          <p:cNvSpPr/>
          <p:nvPr/>
        </p:nvSpPr>
        <p:spPr>
          <a:xfrm rot="-1194635">
            <a:off x="6681696" y="2057400"/>
            <a:ext cx="795529" cy="795529"/>
          </a:xfrm>
          <a:custGeom>
            <a:avLst/>
            <a:gdLst/>
            <a:ahLst/>
            <a:cxnLst/>
            <a:rect l="l" t="t" r="r" b="b"/>
            <a:pathLst>
              <a:path w="1591058" h="1591058" extrusionOk="0">
                <a:moveTo>
                  <a:pt x="0" y="0"/>
                </a:moveTo>
                <a:lnTo>
                  <a:pt x="1591059" y="0"/>
                </a:lnTo>
                <a:lnTo>
                  <a:pt x="1591059" y="1591058"/>
                </a:lnTo>
                <a:lnTo>
                  <a:pt x="0" y="15910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70" name="Google Shape;570;p52"/>
          <p:cNvSpPr txBox="1"/>
          <p:nvPr/>
        </p:nvSpPr>
        <p:spPr>
          <a:xfrm>
            <a:off x="4122094" y="3541700"/>
            <a:ext cx="4895837" cy="682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 b="1" i="0" u="none" strike="noStrike" cap="none">
                <a:solidFill>
                  <a:srgbClr val="CC322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</a:t>
            </a:r>
            <a:endParaRPr sz="700"/>
          </a:p>
        </p:txBody>
      </p:sp>
      <p:sp>
        <p:nvSpPr>
          <p:cNvPr id="571" name="Google Shape;571;p52"/>
          <p:cNvSpPr txBox="1"/>
          <p:nvPr/>
        </p:nvSpPr>
        <p:spPr>
          <a:xfrm>
            <a:off x="4122094" y="4187419"/>
            <a:ext cx="4041573" cy="404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 i="1" u="none" strike="noStrike" cap="none">
                <a:solidFill>
                  <a:srgbClr val="AC71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 And A Session</a:t>
            </a:r>
            <a:endParaRPr sz="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227;p38"/>
          <p:cNvGrpSpPr/>
          <p:nvPr/>
        </p:nvGrpSpPr>
        <p:grpSpPr>
          <a:xfrm>
            <a:off x="3542865" y="2571750"/>
            <a:ext cx="4096959" cy="2571750"/>
            <a:chOff x="3966633" y="0"/>
            <a:chExt cx="7971367" cy="5003800"/>
          </a:xfrm>
        </p:grpSpPr>
        <p:sp>
          <p:nvSpPr>
            <p:cNvPr id="228" name="Google Shape;228;p38"/>
            <p:cNvSpPr/>
            <p:nvPr/>
          </p:nvSpPr>
          <p:spPr>
            <a:xfrm>
              <a:off x="3966633" y="0"/>
              <a:ext cx="3979330" cy="5003800"/>
            </a:xfrm>
            <a:custGeom>
              <a:avLst/>
              <a:gdLst/>
              <a:ahLst/>
              <a:cxnLst/>
              <a:rect l="l" t="t" r="r" b="b"/>
              <a:pathLst>
                <a:path w="1522044" h="1913890" extrusionOk="0">
                  <a:moveTo>
                    <a:pt x="0" y="0"/>
                  </a:moveTo>
                  <a:lnTo>
                    <a:pt x="1522044" y="0"/>
                  </a:lnTo>
                  <a:lnTo>
                    <a:pt x="1522044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FDB6E"/>
            </a:solidFill>
            <a:ln>
              <a:noFill/>
            </a:ln>
          </p:spPr>
          <p:txBody>
            <a:bodyPr spcFirstLastPara="1" wrap="square" lIns="45725" tIns="22850" rIns="45725" bIns="228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38"/>
            <p:cNvSpPr/>
            <p:nvPr/>
          </p:nvSpPr>
          <p:spPr>
            <a:xfrm>
              <a:off x="7933267" y="0"/>
              <a:ext cx="4004733" cy="5003800"/>
            </a:xfrm>
            <a:custGeom>
              <a:avLst/>
              <a:gdLst/>
              <a:ahLst/>
              <a:cxnLst/>
              <a:rect l="l" t="t" r="r" b="b"/>
              <a:pathLst>
                <a:path w="1531760" h="1913890" extrusionOk="0">
                  <a:moveTo>
                    <a:pt x="0" y="0"/>
                  </a:moveTo>
                  <a:lnTo>
                    <a:pt x="1531760" y="0"/>
                  </a:lnTo>
                  <a:lnTo>
                    <a:pt x="153176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DBBF8"/>
            </a:solidFill>
            <a:ln>
              <a:noFill/>
            </a:ln>
          </p:spPr>
          <p:txBody>
            <a:bodyPr spcFirstLastPara="1" wrap="square" lIns="45725" tIns="22850" rIns="45725" bIns="228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0" name="Google Shape;230;p38"/>
          <p:cNvGrpSpPr/>
          <p:nvPr/>
        </p:nvGrpSpPr>
        <p:grpSpPr>
          <a:xfrm>
            <a:off x="3542865" y="0"/>
            <a:ext cx="4096958" cy="2571750"/>
            <a:chOff x="0" y="0"/>
            <a:chExt cx="7971366" cy="5003800"/>
          </a:xfrm>
        </p:grpSpPr>
        <p:sp>
          <p:nvSpPr>
            <p:cNvPr id="231" name="Google Shape;231;p38"/>
            <p:cNvSpPr/>
            <p:nvPr/>
          </p:nvSpPr>
          <p:spPr>
            <a:xfrm>
              <a:off x="0" y="0"/>
              <a:ext cx="3979330" cy="5003800"/>
            </a:xfrm>
            <a:custGeom>
              <a:avLst/>
              <a:gdLst/>
              <a:ahLst/>
              <a:cxnLst/>
              <a:rect l="l" t="t" r="r" b="b"/>
              <a:pathLst>
                <a:path w="1522044" h="1913890" extrusionOk="0">
                  <a:moveTo>
                    <a:pt x="0" y="0"/>
                  </a:moveTo>
                  <a:lnTo>
                    <a:pt x="1522044" y="0"/>
                  </a:lnTo>
                  <a:lnTo>
                    <a:pt x="1522044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ADFC0"/>
            </a:solidFill>
            <a:ln>
              <a:noFill/>
            </a:ln>
          </p:spPr>
          <p:txBody>
            <a:bodyPr spcFirstLastPara="1" wrap="square" lIns="45725" tIns="22850" rIns="45725" bIns="228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38"/>
            <p:cNvSpPr/>
            <p:nvPr/>
          </p:nvSpPr>
          <p:spPr>
            <a:xfrm>
              <a:off x="3966633" y="0"/>
              <a:ext cx="4004733" cy="5003800"/>
            </a:xfrm>
            <a:custGeom>
              <a:avLst/>
              <a:gdLst/>
              <a:ahLst/>
              <a:cxnLst/>
              <a:rect l="l" t="t" r="r" b="b"/>
              <a:pathLst>
                <a:path w="1531760" h="1913890" extrusionOk="0">
                  <a:moveTo>
                    <a:pt x="0" y="0"/>
                  </a:moveTo>
                  <a:lnTo>
                    <a:pt x="1531760" y="0"/>
                  </a:lnTo>
                  <a:lnTo>
                    <a:pt x="153176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BBE49E"/>
            </a:solidFill>
            <a:ln>
              <a:noFill/>
            </a:ln>
          </p:spPr>
          <p:txBody>
            <a:bodyPr spcFirstLastPara="1" wrap="square" lIns="45725" tIns="22850" rIns="45725" bIns="228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3" name="Google Shape;233;p38"/>
          <p:cNvGrpSpPr/>
          <p:nvPr/>
        </p:nvGrpSpPr>
        <p:grpSpPr>
          <a:xfrm>
            <a:off x="3549393" y="1693736"/>
            <a:ext cx="2045216" cy="464461"/>
            <a:chOff x="0" y="-19049"/>
            <a:chExt cx="3979333" cy="903691"/>
          </a:xfrm>
        </p:grpSpPr>
        <p:sp>
          <p:nvSpPr>
            <p:cNvPr id="234" name="Google Shape;234;p38"/>
            <p:cNvSpPr txBox="1"/>
            <p:nvPr/>
          </p:nvSpPr>
          <p:spPr>
            <a:xfrm>
              <a:off x="0" y="-19049"/>
              <a:ext cx="3979333" cy="459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44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>
                  <a:solidFill>
                    <a:srgbClr val="310062"/>
                  </a:solidFill>
                  <a:latin typeface="Arimo"/>
                  <a:ea typeface="Arimo"/>
                  <a:cs typeface="Arimo"/>
                  <a:sym typeface="Arimo"/>
                </a:rPr>
                <a:t>Md Sifatullah Sheikh</a:t>
              </a:r>
              <a:endParaRPr sz="700"/>
            </a:p>
          </p:txBody>
        </p:sp>
        <p:sp>
          <p:nvSpPr>
            <p:cNvPr id="235" name="Google Shape;235;p38"/>
            <p:cNvSpPr txBox="1"/>
            <p:nvPr/>
          </p:nvSpPr>
          <p:spPr>
            <a:xfrm>
              <a:off x="0" y="476249"/>
              <a:ext cx="3979333" cy="408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3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545454"/>
                  </a:solidFill>
                  <a:latin typeface="Arial"/>
                  <a:ea typeface="Arial"/>
                  <a:cs typeface="Arial"/>
                  <a:sym typeface="Arial"/>
                </a:rPr>
                <a:t>2022-1-60-029</a:t>
              </a:r>
              <a:endParaRPr sz="700"/>
            </a:p>
          </p:txBody>
        </p:sp>
      </p:grpSp>
      <p:grpSp>
        <p:nvGrpSpPr>
          <p:cNvPr id="236" name="Google Shape;236;p38"/>
          <p:cNvGrpSpPr/>
          <p:nvPr/>
        </p:nvGrpSpPr>
        <p:grpSpPr>
          <a:xfrm>
            <a:off x="5594608" y="1693736"/>
            <a:ext cx="2045216" cy="464461"/>
            <a:chOff x="0" y="-19049"/>
            <a:chExt cx="3979333" cy="903691"/>
          </a:xfrm>
        </p:grpSpPr>
        <p:sp>
          <p:nvSpPr>
            <p:cNvPr id="237" name="Google Shape;237;p38"/>
            <p:cNvSpPr txBox="1"/>
            <p:nvPr/>
          </p:nvSpPr>
          <p:spPr>
            <a:xfrm>
              <a:off x="0" y="-19049"/>
              <a:ext cx="3979333" cy="459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4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>
                  <a:solidFill>
                    <a:srgbClr val="310062"/>
                  </a:solidFill>
                  <a:latin typeface="Arimo"/>
                  <a:ea typeface="Arimo"/>
                  <a:cs typeface="Arimo"/>
                  <a:sym typeface="Arimo"/>
                </a:rPr>
                <a:t>Tahura Akter Tripty</a:t>
              </a:r>
              <a:endParaRPr sz="1400" b="1">
                <a:solidFill>
                  <a:srgbClr val="310062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238" name="Google Shape;238;p38"/>
            <p:cNvSpPr txBox="1"/>
            <p:nvPr/>
          </p:nvSpPr>
          <p:spPr>
            <a:xfrm>
              <a:off x="0" y="476249"/>
              <a:ext cx="3979333" cy="408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3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545454"/>
                  </a:solidFill>
                  <a:latin typeface="Arial"/>
                  <a:ea typeface="Arial"/>
                  <a:cs typeface="Arial"/>
                  <a:sym typeface="Arial"/>
                </a:rPr>
                <a:t>2022-1-60-051</a:t>
              </a:r>
              <a:endParaRPr sz="700"/>
            </a:p>
          </p:txBody>
        </p:sp>
      </p:grpSp>
      <p:grpSp>
        <p:nvGrpSpPr>
          <p:cNvPr id="239" name="Google Shape;239;p38"/>
          <p:cNvGrpSpPr/>
          <p:nvPr/>
        </p:nvGrpSpPr>
        <p:grpSpPr>
          <a:xfrm>
            <a:off x="5594608" y="4253302"/>
            <a:ext cx="2045216" cy="464461"/>
            <a:chOff x="0" y="-19049"/>
            <a:chExt cx="3979333" cy="903691"/>
          </a:xfrm>
        </p:grpSpPr>
        <p:sp>
          <p:nvSpPr>
            <p:cNvPr id="240" name="Google Shape;240;p38"/>
            <p:cNvSpPr txBox="1"/>
            <p:nvPr/>
          </p:nvSpPr>
          <p:spPr>
            <a:xfrm>
              <a:off x="0" y="-19049"/>
              <a:ext cx="3979333" cy="459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4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>
                  <a:solidFill>
                    <a:srgbClr val="310062"/>
                  </a:solidFill>
                  <a:latin typeface="Arimo"/>
                  <a:ea typeface="Arimo"/>
                  <a:cs typeface="Arimo"/>
                  <a:sym typeface="Arimo"/>
                </a:rPr>
                <a:t>Tanjila Akter</a:t>
              </a:r>
              <a:endParaRPr sz="1400" b="1">
                <a:solidFill>
                  <a:srgbClr val="310062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241" name="Google Shape;241;p38"/>
            <p:cNvSpPr txBox="1"/>
            <p:nvPr/>
          </p:nvSpPr>
          <p:spPr>
            <a:xfrm>
              <a:off x="0" y="476249"/>
              <a:ext cx="3979333" cy="408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3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545454"/>
                  </a:solidFill>
                  <a:latin typeface="Arial"/>
                  <a:ea typeface="Arial"/>
                  <a:cs typeface="Arial"/>
                  <a:sym typeface="Arial"/>
                </a:rPr>
                <a:t>2022-1-60-078</a:t>
              </a:r>
              <a:endParaRPr sz="700"/>
            </a:p>
          </p:txBody>
        </p:sp>
      </p:grpSp>
      <p:grpSp>
        <p:nvGrpSpPr>
          <p:cNvPr id="242" name="Google Shape;242;p38"/>
          <p:cNvGrpSpPr/>
          <p:nvPr/>
        </p:nvGrpSpPr>
        <p:grpSpPr>
          <a:xfrm>
            <a:off x="3549393" y="4253302"/>
            <a:ext cx="2045216" cy="464461"/>
            <a:chOff x="0" y="-19049"/>
            <a:chExt cx="3979333" cy="903691"/>
          </a:xfrm>
        </p:grpSpPr>
        <p:sp>
          <p:nvSpPr>
            <p:cNvPr id="243" name="Google Shape;243;p38"/>
            <p:cNvSpPr txBox="1"/>
            <p:nvPr/>
          </p:nvSpPr>
          <p:spPr>
            <a:xfrm>
              <a:off x="0" y="-19049"/>
              <a:ext cx="3979333" cy="459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4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>
                  <a:solidFill>
                    <a:srgbClr val="310062"/>
                  </a:solidFill>
                  <a:latin typeface="Arimo"/>
                  <a:ea typeface="Arimo"/>
                  <a:cs typeface="Arimo"/>
                  <a:sym typeface="Arimo"/>
                </a:rPr>
                <a:t>Ronjon Kar</a:t>
              </a:r>
              <a:endParaRPr sz="700"/>
            </a:p>
          </p:txBody>
        </p:sp>
        <p:sp>
          <p:nvSpPr>
            <p:cNvPr id="244" name="Google Shape;244;p38"/>
            <p:cNvSpPr txBox="1"/>
            <p:nvPr/>
          </p:nvSpPr>
          <p:spPr>
            <a:xfrm>
              <a:off x="0" y="476249"/>
              <a:ext cx="3979333" cy="408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3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545454"/>
                  </a:solidFill>
                  <a:latin typeface="Arial"/>
                  <a:ea typeface="Arial"/>
                  <a:cs typeface="Arial"/>
                  <a:sym typeface="Arial"/>
                </a:rPr>
                <a:t>2022-1-60-091</a:t>
              </a:r>
              <a:endParaRPr sz="700"/>
            </a:p>
          </p:txBody>
        </p:sp>
      </p:grpSp>
      <p:sp>
        <p:nvSpPr>
          <p:cNvPr id="245" name="Google Shape;245;p38"/>
          <p:cNvSpPr txBox="1"/>
          <p:nvPr/>
        </p:nvSpPr>
        <p:spPr>
          <a:xfrm>
            <a:off x="1783255" y="1850399"/>
            <a:ext cx="1535973" cy="1442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b="1">
                <a:solidFill>
                  <a:srgbClr val="310062"/>
                </a:solidFill>
                <a:latin typeface="Arimo"/>
                <a:ea typeface="Arimo"/>
                <a:cs typeface="Arimo"/>
                <a:sym typeface="Arimo"/>
              </a:rPr>
              <a:t>Meet</a:t>
            </a:r>
            <a:endParaRPr sz="700"/>
          </a:p>
          <a:p>
            <a:pPr marL="0" marR="0" lvl="0" indent="0" algn="l" rtl="0">
              <a:lnSpc>
                <a:spcPct val="95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b="1">
                <a:solidFill>
                  <a:srgbClr val="310062"/>
                </a:solidFill>
                <a:latin typeface="Arimo"/>
                <a:ea typeface="Arimo"/>
                <a:cs typeface="Arimo"/>
                <a:sym typeface="Arimo"/>
              </a:rPr>
              <a:t>Our  Team</a:t>
            </a:r>
            <a:endParaRPr sz="700"/>
          </a:p>
        </p:txBody>
      </p:sp>
      <p:pic>
        <p:nvPicPr>
          <p:cNvPr id="246" name="Google Shape;246;p38" descr="Male - Free people ico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93555" y="248196"/>
            <a:ext cx="1204491" cy="1204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8" descr="Male - Free user icon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31140" y="2806338"/>
            <a:ext cx="1281720" cy="128172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8" descr="Woman Generic Flat icon | Freepik"/>
          <p:cNvSpPr/>
          <p:nvPr/>
        </p:nvSpPr>
        <p:spPr>
          <a:xfrm>
            <a:off x="4495800" y="2495550"/>
            <a:ext cx="1524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9" name="Google Shape;249;p38" descr="Woman Generic Flat icon | Freepik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76354" y="248196"/>
            <a:ext cx="1208186" cy="1208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8" descr="Woman - Free people icon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76354" y="2847035"/>
            <a:ext cx="1238302" cy="1238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8" descr="Team - Free people icons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9120" y="2127068"/>
            <a:ext cx="889363" cy="889363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8"/>
          <p:cNvSpPr txBox="1">
            <a:spLocks noGrp="1"/>
          </p:cNvSpPr>
          <p:nvPr>
            <p:ph type="sldNum" idx="12"/>
          </p:nvPr>
        </p:nvSpPr>
        <p:spPr>
          <a:xfrm>
            <a:off x="-667844" y="4667250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 b="1"/>
              <a:t>2</a:t>
            </a:fld>
            <a:endParaRPr sz="16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8204" t="-4757" r="-9637" b="-10726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8" name="Google Shape;258;p39"/>
          <p:cNvGrpSpPr/>
          <p:nvPr/>
        </p:nvGrpSpPr>
        <p:grpSpPr>
          <a:xfrm rot="-1919843">
            <a:off x="5351448" y="-943378"/>
            <a:ext cx="956807" cy="7166477"/>
            <a:chOff x="0" y="-38100"/>
            <a:chExt cx="503997" cy="3774934"/>
          </a:xfrm>
        </p:grpSpPr>
        <p:sp>
          <p:nvSpPr>
            <p:cNvPr id="259" name="Google Shape;259;p39"/>
            <p:cNvSpPr/>
            <p:nvPr/>
          </p:nvSpPr>
          <p:spPr>
            <a:xfrm>
              <a:off x="0" y="0"/>
              <a:ext cx="503997" cy="3736834"/>
            </a:xfrm>
            <a:custGeom>
              <a:avLst/>
              <a:gdLst/>
              <a:ahLst/>
              <a:cxnLst/>
              <a:rect l="l" t="t" r="r" b="b"/>
              <a:pathLst>
                <a:path w="503997" h="3736834" extrusionOk="0">
                  <a:moveTo>
                    <a:pt x="0" y="0"/>
                  </a:moveTo>
                  <a:lnTo>
                    <a:pt x="503997" y="0"/>
                  </a:lnTo>
                  <a:lnTo>
                    <a:pt x="503997" y="3736834"/>
                  </a:lnTo>
                  <a:lnTo>
                    <a:pt x="0" y="3736834"/>
                  </a:lnTo>
                  <a:close/>
                </a:path>
              </a:pathLst>
            </a:custGeom>
            <a:solidFill>
              <a:srgbClr val="EF4F44"/>
            </a:solidFill>
            <a:ln>
              <a:noFill/>
            </a:ln>
          </p:spPr>
          <p:txBody>
            <a:bodyPr spcFirstLastPara="1" wrap="square" lIns="45725" tIns="22850" rIns="45725" bIns="228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39"/>
            <p:cNvSpPr txBox="1"/>
            <p:nvPr/>
          </p:nvSpPr>
          <p:spPr>
            <a:xfrm>
              <a:off x="0" y="-38100"/>
              <a:ext cx="503997" cy="37749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1" name="Google Shape;261;p39"/>
          <p:cNvSpPr/>
          <p:nvPr/>
        </p:nvSpPr>
        <p:spPr>
          <a:xfrm rot="-1626895">
            <a:off x="5774255" y="2969281"/>
            <a:ext cx="1624292" cy="1299433"/>
          </a:xfrm>
          <a:custGeom>
            <a:avLst/>
            <a:gdLst/>
            <a:ahLst/>
            <a:cxnLst/>
            <a:rect l="l" t="t" r="r" b="b"/>
            <a:pathLst>
              <a:path w="3248583" h="2598867" extrusionOk="0">
                <a:moveTo>
                  <a:pt x="0" y="0"/>
                </a:moveTo>
                <a:lnTo>
                  <a:pt x="3248583" y="0"/>
                </a:lnTo>
                <a:lnTo>
                  <a:pt x="3248583" y="2598866"/>
                </a:lnTo>
                <a:lnTo>
                  <a:pt x="0" y="25988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39"/>
          <p:cNvSpPr/>
          <p:nvPr/>
        </p:nvSpPr>
        <p:spPr>
          <a:xfrm rot="1466290">
            <a:off x="6651865" y="4145421"/>
            <a:ext cx="1635814" cy="1606072"/>
          </a:xfrm>
          <a:custGeom>
            <a:avLst/>
            <a:gdLst/>
            <a:ahLst/>
            <a:cxnLst/>
            <a:rect l="l" t="t" r="r" b="b"/>
            <a:pathLst>
              <a:path w="3271628" h="3212144" extrusionOk="0">
                <a:moveTo>
                  <a:pt x="0" y="0"/>
                </a:moveTo>
                <a:lnTo>
                  <a:pt x="3271628" y="0"/>
                </a:lnTo>
                <a:lnTo>
                  <a:pt x="3271628" y="3212144"/>
                </a:lnTo>
                <a:lnTo>
                  <a:pt x="0" y="32121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39"/>
          <p:cNvSpPr/>
          <p:nvPr/>
        </p:nvSpPr>
        <p:spPr>
          <a:xfrm rot="-177656">
            <a:off x="338871" y="414790"/>
            <a:ext cx="6297005" cy="6040012"/>
          </a:xfrm>
          <a:custGeom>
            <a:avLst/>
            <a:gdLst/>
            <a:ahLst/>
            <a:cxnLst/>
            <a:rect l="l" t="t" r="r" b="b"/>
            <a:pathLst>
              <a:path w="12594010" h="12080025" extrusionOk="0">
                <a:moveTo>
                  <a:pt x="0" y="0"/>
                </a:moveTo>
                <a:lnTo>
                  <a:pt x="12594010" y="0"/>
                </a:lnTo>
                <a:lnTo>
                  <a:pt x="12594010" y="12080025"/>
                </a:lnTo>
                <a:lnTo>
                  <a:pt x="0" y="120800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10997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9"/>
          <p:cNvSpPr/>
          <p:nvPr/>
        </p:nvSpPr>
        <p:spPr>
          <a:xfrm>
            <a:off x="-200506" y="192847"/>
            <a:ext cx="4636028" cy="1168753"/>
          </a:xfrm>
          <a:custGeom>
            <a:avLst/>
            <a:gdLst/>
            <a:ahLst/>
            <a:cxnLst/>
            <a:rect l="l" t="t" r="r" b="b"/>
            <a:pathLst>
              <a:path w="9272055" h="2337505" extrusionOk="0">
                <a:moveTo>
                  <a:pt x="0" y="0"/>
                </a:moveTo>
                <a:lnTo>
                  <a:pt x="9272055" y="0"/>
                </a:lnTo>
                <a:lnTo>
                  <a:pt x="9272055" y="2337505"/>
                </a:lnTo>
                <a:lnTo>
                  <a:pt x="0" y="23375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t="-102364" r="-3208" b="-102364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39"/>
          <p:cNvSpPr/>
          <p:nvPr/>
        </p:nvSpPr>
        <p:spPr>
          <a:xfrm rot="-5400000">
            <a:off x="5695543" y="-312628"/>
            <a:ext cx="3548459" cy="3348455"/>
          </a:xfrm>
          <a:custGeom>
            <a:avLst/>
            <a:gdLst/>
            <a:ahLst/>
            <a:cxnLst/>
            <a:rect l="l" t="t" r="r" b="b"/>
            <a:pathLst>
              <a:path w="7096918" h="6696910" extrusionOk="0">
                <a:moveTo>
                  <a:pt x="0" y="0"/>
                </a:moveTo>
                <a:lnTo>
                  <a:pt x="7096918" y="0"/>
                </a:lnTo>
                <a:lnTo>
                  <a:pt x="7096918" y="6696910"/>
                </a:lnTo>
                <a:lnTo>
                  <a:pt x="0" y="66969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39"/>
          <p:cNvSpPr/>
          <p:nvPr/>
        </p:nvSpPr>
        <p:spPr>
          <a:xfrm>
            <a:off x="0" y="279539"/>
            <a:ext cx="514350" cy="995367"/>
          </a:xfrm>
          <a:custGeom>
            <a:avLst/>
            <a:gdLst/>
            <a:ahLst/>
            <a:cxnLst/>
            <a:rect l="l" t="t" r="r" b="b"/>
            <a:pathLst>
              <a:path w="1028700" h="1990734" extrusionOk="0">
                <a:moveTo>
                  <a:pt x="0" y="0"/>
                </a:moveTo>
                <a:lnTo>
                  <a:pt x="1028700" y="0"/>
                </a:lnTo>
                <a:lnTo>
                  <a:pt x="1028700" y="1990734"/>
                </a:lnTo>
                <a:lnTo>
                  <a:pt x="0" y="19907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l="-308830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39"/>
          <p:cNvSpPr/>
          <p:nvPr/>
        </p:nvSpPr>
        <p:spPr>
          <a:xfrm>
            <a:off x="6265910" y="40468"/>
            <a:ext cx="2048577" cy="2048577"/>
          </a:xfrm>
          <a:custGeom>
            <a:avLst/>
            <a:gdLst/>
            <a:ahLst/>
            <a:cxnLst/>
            <a:rect l="l" t="t" r="r" b="b"/>
            <a:pathLst>
              <a:path w="4097153" h="4097153" extrusionOk="0">
                <a:moveTo>
                  <a:pt x="0" y="0"/>
                </a:moveTo>
                <a:lnTo>
                  <a:pt x="4097153" y="0"/>
                </a:lnTo>
                <a:lnTo>
                  <a:pt x="4097153" y="4097153"/>
                </a:lnTo>
                <a:lnTo>
                  <a:pt x="0" y="40971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39"/>
          <p:cNvSpPr/>
          <p:nvPr/>
        </p:nvSpPr>
        <p:spPr>
          <a:xfrm>
            <a:off x="7834409" y="1827901"/>
            <a:ext cx="599706" cy="522289"/>
          </a:xfrm>
          <a:custGeom>
            <a:avLst/>
            <a:gdLst/>
            <a:ahLst/>
            <a:cxnLst/>
            <a:rect l="l" t="t" r="r" b="b"/>
            <a:pathLst>
              <a:path w="1199412" h="1044578" extrusionOk="0">
                <a:moveTo>
                  <a:pt x="0" y="0"/>
                </a:moveTo>
                <a:lnTo>
                  <a:pt x="1199411" y="0"/>
                </a:lnTo>
                <a:lnTo>
                  <a:pt x="1199411" y="1044578"/>
                </a:lnTo>
                <a:lnTo>
                  <a:pt x="0" y="10445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39"/>
          <p:cNvSpPr/>
          <p:nvPr/>
        </p:nvSpPr>
        <p:spPr>
          <a:xfrm>
            <a:off x="659490" y="4411097"/>
            <a:ext cx="3091492" cy="140522"/>
          </a:xfrm>
          <a:custGeom>
            <a:avLst/>
            <a:gdLst/>
            <a:ahLst/>
            <a:cxnLst/>
            <a:rect l="l" t="t" r="r" b="b"/>
            <a:pathLst>
              <a:path w="6182983" h="281045" extrusionOk="0">
                <a:moveTo>
                  <a:pt x="0" y="0"/>
                </a:moveTo>
                <a:lnTo>
                  <a:pt x="6182983" y="0"/>
                </a:lnTo>
                <a:lnTo>
                  <a:pt x="6182983" y="281045"/>
                </a:lnTo>
                <a:lnTo>
                  <a:pt x="0" y="2810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9"/>
          <p:cNvSpPr txBox="1"/>
          <p:nvPr/>
        </p:nvSpPr>
        <p:spPr>
          <a:xfrm>
            <a:off x="1614676" y="711260"/>
            <a:ext cx="3642988" cy="3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1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CC322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It Is ?</a:t>
            </a:r>
            <a:endParaRPr sz="700"/>
          </a:p>
        </p:txBody>
      </p:sp>
      <p:sp>
        <p:nvSpPr>
          <p:cNvPr id="271" name="Google Shape;271;p39"/>
          <p:cNvSpPr txBox="1"/>
          <p:nvPr/>
        </p:nvSpPr>
        <p:spPr>
          <a:xfrm>
            <a:off x="587256" y="3185168"/>
            <a:ext cx="1432044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8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2C1D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 Budget Management</a:t>
            </a:r>
            <a:endParaRPr sz="700"/>
          </a:p>
        </p:txBody>
      </p:sp>
      <p:pic>
        <p:nvPicPr>
          <p:cNvPr id="272" name="Google Shape;272;p39" descr="Think - Free user icons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52677" y="270368"/>
            <a:ext cx="956274" cy="9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9" descr="Budgeting - Free business and finance icons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45765" y="1963665"/>
            <a:ext cx="1092499" cy="109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9" descr="Ecosystem - Free business and finance icons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360868" y="1938213"/>
            <a:ext cx="1092499" cy="1092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9"/>
          <p:cNvSpPr txBox="1"/>
          <p:nvPr/>
        </p:nvSpPr>
        <p:spPr>
          <a:xfrm>
            <a:off x="2344923" y="3185168"/>
            <a:ext cx="1432044" cy="63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8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2C1D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Finance Assistant + Marketplace Ecosystem</a:t>
            </a:r>
            <a:endParaRPr sz="700"/>
          </a:p>
        </p:txBody>
      </p:sp>
      <p:pic>
        <p:nvPicPr>
          <p:cNvPr id="276" name="Google Shape;276;p39" descr="Download Free Buy sell Icons in PNG &amp; SV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220798" y="1963665"/>
            <a:ext cx="1093398" cy="1093398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9"/>
          <p:cNvSpPr txBox="1"/>
          <p:nvPr/>
        </p:nvSpPr>
        <p:spPr>
          <a:xfrm>
            <a:off x="4225689" y="3198965"/>
            <a:ext cx="1432044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8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2C1D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Campus Buy/Sell Platform</a:t>
            </a:r>
            <a:endParaRPr sz="700"/>
          </a:p>
        </p:txBody>
      </p:sp>
      <p:sp>
        <p:nvSpPr>
          <p:cNvPr id="278" name="Google Shape;278;p39"/>
          <p:cNvSpPr txBox="1">
            <a:spLocks noGrp="1"/>
          </p:cNvSpPr>
          <p:nvPr>
            <p:ph type="sldNum" idx="12"/>
          </p:nvPr>
        </p:nvSpPr>
        <p:spPr>
          <a:xfrm>
            <a:off x="-439862" y="4673234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 b="1">
                <a:solidFill>
                  <a:srgbClr val="0C0C0C"/>
                </a:solidFill>
              </a:rPr>
              <a:t>3</a:t>
            </a:fld>
            <a:endParaRPr sz="1600" b="1">
              <a:solidFill>
                <a:srgbClr val="0C0C0C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/>
          <p:nvPr/>
        </p:nvSpPr>
        <p:spPr>
          <a:xfrm flipH="1"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8204" t="-4757" r="-9637" b="-10726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4" name="Google Shape;284;p40"/>
          <p:cNvGrpSpPr/>
          <p:nvPr/>
        </p:nvGrpSpPr>
        <p:grpSpPr>
          <a:xfrm rot="2442778">
            <a:off x="1712185" y="-1855972"/>
            <a:ext cx="1935420" cy="8238968"/>
            <a:chOff x="0" y="-38100"/>
            <a:chExt cx="1019480" cy="4339868"/>
          </a:xfrm>
        </p:grpSpPr>
        <p:sp>
          <p:nvSpPr>
            <p:cNvPr id="285" name="Google Shape;285;p40"/>
            <p:cNvSpPr/>
            <p:nvPr/>
          </p:nvSpPr>
          <p:spPr>
            <a:xfrm>
              <a:off x="0" y="0"/>
              <a:ext cx="1019480" cy="4301768"/>
            </a:xfrm>
            <a:custGeom>
              <a:avLst/>
              <a:gdLst/>
              <a:ahLst/>
              <a:cxnLst/>
              <a:rect l="l" t="t" r="r" b="b"/>
              <a:pathLst>
                <a:path w="1019480" h="4301768" extrusionOk="0">
                  <a:moveTo>
                    <a:pt x="0" y="0"/>
                  </a:moveTo>
                  <a:lnTo>
                    <a:pt x="1019480" y="0"/>
                  </a:lnTo>
                  <a:lnTo>
                    <a:pt x="1019480" y="4301768"/>
                  </a:lnTo>
                  <a:lnTo>
                    <a:pt x="0" y="4301768"/>
                  </a:lnTo>
                  <a:close/>
                </a:path>
              </a:pathLst>
            </a:custGeom>
            <a:solidFill>
              <a:srgbClr val="EF4F44"/>
            </a:solidFill>
            <a:ln>
              <a:noFill/>
            </a:ln>
          </p:spPr>
          <p:txBody>
            <a:bodyPr spcFirstLastPara="1" wrap="square" lIns="45725" tIns="22850" rIns="45725" bIns="228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40"/>
            <p:cNvSpPr txBox="1"/>
            <p:nvPr/>
          </p:nvSpPr>
          <p:spPr>
            <a:xfrm>
              <a:off x="0" y="-38100"/>
              <a:ext cx="1019480" cy="43398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7" name="Google Shape;287;p40"/>
          <p:cNvSpPr/>
          <p:nvPr/>
        </p:nvSpPr>
        <p:spPr>
          <a:xfrm>
            <a:off x="-421718" y="1560534"/>
            <a:ext cx="3832959" cy="2764522"/>
          </a:xfrm>
          <a:custGeom>
            <a:avLst/>
            <a:gdLst/>
            <a:ahLst/>
            <a:cxnLst/>
            <a:rect l="l" t="t" r="r" b="b"/>
            <a:pathLst>
              <a:path w="7665918" h="5529043" extrusionOk="0">
                <a:moveTo>
                  <a:pt x="0" y="0"/>
                </a:moveTo>
                <a:lnTo>
                  <a:pt x="7665917" y="0"/>
                </a:lnTo>
                <a:lnTo>
                  <a:pt x="7665917" y="5529043"/>
                </a:lnTo>
                <a:lnTo>
                  <a:pt x="0" y="55290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40"/>
          <p:cNvSpPr/>
          <p:nvPr/>
        </p:nvSpPr>
        <p:spPr>
          <a:xfrm>
            <a:off x="-329067" y="1256779"/>
            <a:ext cx="2985372" cy="2703119"/>
          </a:xfrm>
          <a:custGeom>
            <a:avLst/>
            <a:gdLst/>
            <a:ahLst/>
            <a:cxnLst/>
            <a:rect l="l" t="t" r="r" b="b"/>
            <a:pathLst>
              <a:path w="5970744" h="5406237" extrusionOk="0">
                <a:moveTo>
                  <a:pt x="0" y="0"/>
                </a:moveTo>
                <a:lnTo>
                  <a:pt x="5970744" y="0"/>
                </a:lnTo>
                <a:lnTo>
                  <a:pt x="5970744" y="5406236"/>
                </a:lnTo>
                <a:lnTo>
                  <a:pt x="0" y="54062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40"/>
          <p:cNvSpPr/>
          <p:nvPr/>
        </p:nvSpPr>
        <p:spPr>
          <a:xfrm rot="-177656" flipH="1">
            <a:off x="2213497" y="-867305"/>
            <a:ext cx="6242101" cy="5833052"/>
          </a:xfrm>
          <a:custGeom>
            <a:avLst/>
            <a:gdLst/>
            <a:ahLst/>
            <a:cxnLst/>
            <a:rect l="l" t="t" r="r" b="b"/>
            <a:pathLst>
              <a:path w="12484202" h="11666104" extrusionOk="0">
                <a:moveTo>
                  <a:pt x="12484202" y="0"/>
                </a:moveTo>
                <a:lnTo>
                  <a:pt x="0" y="0"/>
                </a:lnTo>
                <a:lnTo>
                  <a:pt x="0" y="11666104"/>
                </a:lnTo>
                <a:lnTo>
                  <a:pt x="12484202" y="11666104"/>
                </a:lnTo>
                <a:lnTo>
                  <a:pt x="12484202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11696" r="-6333" b="-9147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40"/>
          <p:cNvSpPr/>
          <p:nvPr/>
        </p:nvSpPr>
        <p:spPr>
          <a:xfrm>
            <a:off x="4329932" y="3492599"/>
            <a:ext cx="3091492" cy="140522"/>
          </a:xfrm>
          <a:custGeom>
            <a:avLst/>
            <a:gdLst/>
            <a:ahLst/>
            <a:cxnLst/>
            <a:rect l="l" t="t" r="r" b="b"/>
            <a:pathLst>
              <a:path w="6182983" h="281045" extrusionOk="0">
                <a:moveTo>
                  <a:pt x="0" y="0"/>
                </a:moveTo>
                <a:lnTo>
                  <a:pt x="6182982" y="0"/>
                </a:lnTo>
                <a:lnTo>
                  <a:pt x="6182982" y="281045"/>
                </a:lnTo>
                <a:lnTo>
                  <a:pt x="0" y="2810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40"/>
          <p:cNvSpPr/>
          <p:nvPr/>
        </p:nvSpPr>
        <p:spPr>
          <a:xfrm>
            <a:off x="3830447" y="-203617"/>
            <a:ext cx="1804428" cy="593821"/>
          </a:xfrm>
          <a:custGeom>
            <a:avLst/>
            <a:gdLst/>
            <a:ahLst/>
            <a:cxnLst/>
            <a:rect l="l" t="t" r="r" b="b"/>
            <a:pathLst>
              <a:path w="3608856" h="1187642" extrusionOk="0">
                <a:moveTo>
                  <a:pt x="0" y="0"/>
                </a:moveTo>
                <a:lnTo>
                  <a:pt x="3608856" y="0"/>
                </a:lnTo>
                <a:lnTo>
                  <a:pt x="3608856" y="1187642"/>
                </a:lnTo>
                <a:lnTo>
                  <a:pt x="0" y="11876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40"/>
          <p:cNvSpPr/>
          <p:nvPr/>
        </p:nvSpPr>
        <p:spPr>
          <a:xfrm>
            <a:off x="127461" y="3506538"/>
            <a:ext cx="840509" cy="1472230"/>
          </a:xfrm>
          <a:custGeom>
            <a:avLst/>
            <a:gdLst/>
            <a:ahLst/>
            <a:cxnLst/>
            <a:rect l="l" t="t" r="r" b="b"/>
            <a:pathLst>
              <a:path w="1681019" h="2944460" extrusionOk="0">
                <a:moveTo>
                  <a:pt x="0" y="0"/>
                </a:moveTo>
                <a:lnTo>
                  <a:pt x="1681019" y="0"/>
                </a:lnTo>
                <a:lnTo>
                  <a:pt x="1681019" y="2944460"/>
                </a:lnTo>
                <a:lnTo>
                  <a:pt x="0" y="2944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40"/>
          <p:cNvSpPr txBox="1"/>
          <p:nvPr/>
        </p:nvSpPr>
        <p:spPr>
          <a:xfrm>
            <a:off x="3718996" y="657188"/>
            <a:ext cx="4206847" cy="3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1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CC322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 Statement</a:t>
            </a:r>
            <a:endParaRPr sz="700"/>
          </a:p>
        </p:txBody>
      </p:sp>
      <p:sp>
        <p:nvSpPr>
          <p:cNvPr id="294" name="Google Shape;294;p40"/>
          <p:cNvSpPr txBox="1"/>
          <p:nvPr/>
        </p:nvSpPr>
        <p:spPr>
          <a:xfrm>
            <a:off x="3687324" y="2593594"/>
            <a:ext cx="916786" cy="63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8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2C1D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Poor Financial Tracking</a:t>
            </a:r>
            <a:endParaRPr sz="700"/>
          </a:p>
        </p:txBody>
      </p:sp>
      <p:sp>
        <p:nvSpPr>
          <p:cNvPr id="295" name="Google Shape;295;p40"/>
          <p:cNvSpPr txBox="1"/>
          <p:nvPr/>
        </p:nvSpPr>
        <p:spPr>
          <a:xfrm>
            <a:off x="5312184" y="2557548"/>
            <a:ext cx="1059196" cy="63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8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2C1D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Wasted Student Items</a:t>
            </a:r>
            <a:endParaRPr sz="700"/>
          </a:p>
        </p:txBody>
      </p:sp>
      <p:sp>
        <p:nvSpPr>
          <p:cNvPr id="296" name="Google Shape;296;p40"/>
          <p:cNvSpPr txBox="1"/>
          <p:nvPr/>
        </p:nvSpPr>
        <p:spPr>
          <a:xfrm>
            <a:off x="6800210" y="2560442"/>
            <a:ext cx="1059196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8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2C1D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Trusted Marketplace</a:t>
            </a:r>
            <a:endParaRPr sz="700"/>
          </a:p>
        </p:txBody>
      </p:sp>
      <p:pic>
        <p:nvPicPr>
          <p:cNvPr id="297" name="Google Shape;297;p40" descr="Recession - Free business and finance icons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568160" y="1281033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0" descr="Download Free E waste Icons in PNG &amp; SV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077400" y="1281033"/>
            <a:ext cx="1183154" cy="1183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0" descr="Unprotected - Free security icons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682272" y="1213375"/>
            <a:ext cx="1243571" cy="1243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0" descr="Report issue - Free commerce and shopping icons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031869" y="448272"/>
            <a:ext cx="730952" cy="730952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0"/>
          <p:cNvSpPr txBox="1">
            <a:spLocks noGrp="1"/>
          </p:cNvSpPr>
          <p:nvPr>
            <p:ph type="sldNum" idx="12"/>
          </p:nvPr>
        </p:nvSpPr>
        <p:spPr>
          <a:xfrm>
            <a:off x="322889" y="4670642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 b="1">
                <a:solidFill>
                  <a:srgbClr val="0C0C0C"/>
                </a:solidFill>
              </a:rPr>
              <a:t>4</a:t>
            </a:fld>
            <a:endParaRPr sz="1600" b="1">
              <a:solidFill>
                <a:srgbClr val="0C0C0C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1"/>
          <p:cNvSpPr/>
          <p:nvPr/>
        </p:nvSpPr>
        <p:spPr>
          <a:xfrm>
            <a:off x="-6323" y="5797"/>
            <a:ext cx="9150323" cy="5131905"/>
          </a:xfrm>
          <a:prstGeom prst="rect">
            <a:avLst/>
          </a:prstGeom>
          <a:solidFill>
            <a:srgbClr val="FDE9D8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8" name="Google Shape;308;p41"/>
          <p:cNvGrpSpPr/>
          <p:nvPr/>
        </p:nvGrpSpPr>
        <p:grpSpPr>
          <a:xfrm>
            <a:off x="245233" y="17393"/>
            <a:ext cx="2295939" cy="5143500"/>
            <a:chOff x="13729252" y="-14908"/>
            <a:chExt cx="4591878" cy="10287000"/>
          </a:xfrm>
        </p:grpSpPr>
        <p:grpSp>
          <p:nvGrpSpPr>
            <p:cNvPr id="309" name="Google Shape;309;p41"/>
            <p:cNvGrpSpPr/>
            <p:nvPr/>
          </p:nvGrpSpPr>
          <p:grpSpPr>
            <a:xfrm>
              <a:off x="13729252" y="-14908"/>
              <a:ext cx="4591878" cy="10287000"/>
              <a:chOff x="13696122" y="0"/>
              <a:chExt cx="4591878" cy="10287000"/>
            </a:xfrm>
          </p:grpSpPr>
          <p:sp>
            <p:nvSpPr>
              <p:cNvPr id="310" name="Google Shape;310;p41"/>
              <p:cNvSpPr/>
              <p:nvPr/>
            </p:nvSpPr>
            <p:spPr>
              <a:xfrm>
                <a:off x="13696122" y="0"/>
                <a:ext cx="4591878" cy="10287000"/>
              </a:xfrm>
              <a:prstGeom prst="rect">
                <a:avLst/>
              </a:prstGeom>
              <a:solidFill>
                <a:srgbClr val="FDE9D8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41"/>
              <p:cNvSpPr txBox="1"/>
              <p:nvPr/>
            </p:nvSpPr>
            <p:spPr>
              <a:xfrm>
                <a:off x="15475226" y="571499"/>
                <a:ext cx="762000" cy="24006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25" tIns="22850" rIns="45725" bIns="2285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500" b="1">
                    <a:solidFill>
                      <a:srgbClr val="FF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4</a:t>
                </a:r>
                <a:endParaRPr sz="700"/>
              </a:p>
            </p:txBody>
          </p:sp>
          <p:sp>
            <p:nvSpPr>
              <p:cNvPr id="312" name="Google Shape;312;p41"/>
              <p:cNvSpPr txBox="1"/>
              <p:nvPr/>
            </p:nvSpPr>
            <p:spPr>
              <a:xfrm>
                <a:off x="14106518" y="3812121"/>
                <a:ext cx="3866729" cy="1938992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25" tIns="22850" rIns="45725" bIns="2285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Campus </a:t>
                </a:r>
                <a:endParaRPr sz="700"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E-Waste Reduction</a:t>
                </a:r>
                <a:endParaRPr sz="700"/>
              </a:p>
            </p:txBody>
          </p:sp>
        </p:grpSp>
        <p:pic>
          <p:nvPicPr>
            <p:cNvPr id="313" name="Google Shape;313;p41" descr="Download Free Ewaste Icons in PNG &amp; SV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596263" y="6201936"/>
              <a:ext cx="3071192" cy="30711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4" name="Google Shape;314;p41"/>
          <p:cNvGrpSpPr/>
          <p:nvPr/>
        </p:nvGrpSpPr>
        <p:grpSpPr>
          <a:xfrm>
            <a:off x="157096" y="5798"/>
            <a:ext cx="2594865" cy="5143500"/>
            <a:chOff x="9210217" y="13251"/>
            <a:chExt cx="5189731" cy="10287000"/>
          </a:xfrm>
        </p:grpSpPr>
        <p:grpSp>
          <p:nvGrpSpPr>
            <p:cNvPr id="315" name="Google Shape;315;p41"/>
            <p:cNvGrpSpPr/>
            <p:nvPr/>
          </p:nvGrpSpPr>
          <p:grpSpPr>
            <a:xfrm>
              <a:off x="9210217" y="13251"/>
              <a:ext cx="5189731" cy="10287000"/>
              <a:chOff x="9014551" y="26503"/>
              <a:chExt cx="5189731" cy="10287000"/>
            </a:xfrm>
          </p:grpSpPr>
          <p:sp>
            <p:nvSpPr>
              <p:cNvPr id="316" name="Google Shape;316;p41"/>
              <p:cNvSpPr/>
              <p:nvPr/>
            </p:nvSpPr>
            <p:spPr>
              <a:xfrm>
                <a:off x="9014551" y="26503"/>
                <a:ext cx="4572000" cy="10287000"/>
              </a:xfrm>
              <a:prstGeom prst="rect">
                <a:avLst/>
              </a:prstGeom>
              <a:solidFill>
                <a:srgbClr val="FABF8E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41"/>
              <p:cNvSpPr txBox="1"/>
              <p:nvPr/>
            </p:nvSpPr>
            <p:spPr>
              <a:xfrm>
                <a:off x="10919789" y="571500"/>
                <a:ext cx="762000" cy="24006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25" tIns="22850" rIns="45725" bIns="2285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500" b="1">
                    <a:solidFill>
                      <a:srgbClr val="FF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3</a:t>
                </a:r>
                <a:endParaRPr sz="700"/>
              </a:p>
            </p:txBody>
          </p:sp>
          <p:sp>
            <p:nvSpPr>
              <p:cNvPr id="318" name="Google Shape;318;p41"/>
              <p:cNvSpPr txBox="1"/>
              <p:nvPr/>
            </p:nvSpPr>
            <p:spPr>
              <a:xfrm>
                <a:off x="9371982" y="3821717"/>
                <a:ext cx="3957431" cy="1938992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25" tIns="22850" rIns="45725" bIns="2285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Secure Campus Marketplace</a:t>
                </a:r>
                <a:endParaRPr sz="700"/>
              </a:p>
            </p:txBody>
          </p:sp>
          <p:sp>
            <p:nvSpPr>
              <p:cNvPr id="319" name="Google Shape;319;p41"/>
              <p:cNvSpPr/>
              <p:nvPr/>
            </p:nvSpPr>
            <p:spPr>
              <a:xfrm rot="5400000">
                <a:off x="13215234" y="1485908"/>
                <a:ext cx="1352960" cy="625135"/>
              </a:xfrm>
              <a:prstGeom prst="triangle">
                <a:avLst>
                  <a:gd name="adj" fmla="val 50000"/>
                </a:avLst>
              </a:prstGeom>
              <a:solidFill>
                <a:srgbClr val="92CCDC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20" name="Google Shape;320;p4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18285" y="6366043"/>
              <a:ext cx="2728292" cy="27282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1" name="Google Shape;321;p41"/>
          <p:cNvGrpSpPr/>
          <p:nvPr/>
        </p:nvGrpSpPr>
        <p:grpSpPr>
          <a:xfrm>
            <a:off x="-28529" y="-7454"/>
            <a:ext cx="2702686" cy="5143500"/>
            <a:chOff x="4547768" y="-11596"/>
            <a:chExt cx="5405373" cy="10287000"/>
          </a:xfrm>
        </p:grpSpPr>
        <p:grpSp>
          <p:nvGrpSpPr>
            <p:cNvPr id="322" name="Google Shape;322;p41"/>
            <p:cNvGrpSpPr/>
            <p:nvPr/>
          </p:nvGrpSpPr>
          <p:grpSpPr>
            <a:xfrm>
              <a:off x="4547768" y="-11596"/>
              <a:ext cx="5405373" cy="10287000"/>
              <a:chOff x="4558748" y="0"/>
              <a:chExt cx="5405373" cy="10287000"/>
            </a:xfrm>
          </p:grpSpPr>
          <p:sp>
            <p:nvSpPr>
              <p:cNvPr id="323" name="Google Shape;323;p41"/>
              <p:cNvSpPr/>
              <p:nvPr/>
            </p:nvSpPr>
            <p:spPr>
              <a:xfrm>
                <a:off x="4558748" y="0"/>
                <a:ext cx="4772020" cy="10287000"/>
              </a:xfrm>
              <a:prstGeom prst="rect">
                <a:avLst/>
              </a:prstGeom>
              <a:solidFill>
                <a:srgbClr val="E36C0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41"/>
              <p:cNvSpPr txBox="1"/>
              <p:nvPr/>
            </p:nvSpPr>
            <p:spPr>
              <a:xfrm>
                <a:off x="6387543" y="571498"/>
                <a:ext cx="762000" cy="24006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25" tIns="22850" rIns="45725" bIns="2285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500" b="1">
                    <a:solidFill>
                      <a:srgbClr val="FF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2</a:t>
                </a:r>
                <a:endParaRPr sz="700"/>
              </a:p>
            </p:txBody>
          </p:sp>
          <p:sp>
            <p:nvSpPr>
              <p:cNvPr id="325" name="Google Shape;325;p41"/>
              <p:cNvSpPr/>
              <p:nvPr/>
            </p:nvSpPr>
            <p:spPr>
              <a:xfrm rot="5400000">
                <a:off x="8946829" y="1503064"/>
                <a:ext cx="1400546" cy="634038"/>
              </a:xfrm>
              <a:prstGeom prst="triangle">
                <a:avLst>
                  <a:gd name="adj" fmla="val 50000"/>
                </a:avLst>
              </a:prstGeom>
              <a:solidFill>
                <a:srgbClr val="31859B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41"/>
              <p:cNvSpPr txBox="1"/>
              <p:nvPr/>
            </p:nvSpPr>
            <p:spPr>
              <a:xfrm>
                <a:off x="4748414" y="3820061"/>
                <a:ext cx="4258923" cy="1938992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25" tIns="22850" rIns="45725" bIns="2285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Expense Analytics Dashboard</a:t>
                </a:r>
                <a:endParaRPr sz="700"/>
              </a:p>
            </p:txBody>
          </p:sp>
        </p:grpSp>
        <p:pic>
          <p:nvPicPr>
            <p:cNvPr id="327" name="Google Shape;327;p41" descr="Dashboard - Free business and finance icons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314521" y="6201936"/>
              <a:ext cx="3056505" cy="305650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8" name="Google Shape;328;p41"/>
          <p:cNvSpPr txBox="1">
            <a:spLocks noGrp="1"/>
          </p:cNvSpPr>
          <p:nvPr>
            <p:ph type="sldNum" idx="12"/>
          </p:nvPr>
        </p:nvSpPr>
        <p:spPr>
          <a:xfrm>
            <a:off x="-561929" y="4732940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 b="1"/>
              <a:t>5</a:t>
            </a:fld>
            <a:endParaRPr sz="1600" b="1"/>
          </a:p>
        </p:txBody>
      </p:sp>
      <p:grpSp>
        <p:nvGrpSpPr>
          <p:cNvPr id="329" name="Google Shape;329;p41"/>
          <p:cNvGrpSpPr/>
          <p:nvPr/>
        </p:nvGrpSpPr>
        <p:grpSpPr>
          <a:xfrm>
            <a:off x="-6323" y="-5797"/>
            <a:ext cx="2551155" cy="5143500"/>
            <a:chOff x="-12646" y="-11595"/>
            <a:chExt cx="5102309" cy="10287000"/>
          </a:xfrm>
        </p:grpSpPr>
        <p:grpSp>
          <p:nvGrpSpPr>
            <p:cNvPr id="330" name="Google Shape;330;p41"/>
            <p:cNvGrpSpPr/>
            <p:nvPr/>
          </p:nvGrpSpPr>
          <p:grpSpPr>
            <a:xfrm>
              <a:off x="-12646" y="-11595"/>
              <a:ext cx="5102309" cy="10287000"/>
              <a:chOff x="-1" y="0"/>
              <a:chExt cx="5102309" cy="10287000"/>
            </a:xfrm>
          </p:grpSpPr>
          <p:sp>
            <p:nvSpPr>
              <p:cNvPr id="331" name="Google Shape;331;p41"/>
              <p:cNvSpPr/>
              <p:nvPr/>
            </p:nvSpPr>
            <p:spPr>
              <a:xfrm>
                <a:off x="-1" y="0"/>
                <a:ext cx="4571999" cy="10287000"/>
              </a:xfrm>
              <a:prstGeom prst="rect">
                <a:avLst/>
              </a:prstGeom>
              <a:solidFill>
                <a:srgbClr val="974806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5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32" name="Google Shape;332;p41"/>
              <p:cNvSpPr txBox="1"/>
              <p:nvPr/>
            </p:nvSpPr>
            <p:spPr>
              <a:xfrm>
                <a:off x="1861105" y="562688"/>
                <a:ext cx="838202" cy="24006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25" tIns="22850" rIns="45725" bIns="2285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500" b="1">
                    <a:solidFill>
                      <a:srgbClr val="FF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</a:t>
                </a:r>
                <a:endParaRPr sz="700"/>
              </a:p>
            </p:txBody>
          </p:sp>
          <p:sp>
            <p:nvSpPr>
              <p:cNvPr id="333" name="Google Shape;333;p41"/>
              <p:cNvSpPr txBox="1"/>
              <p:nvPr/>
            </p:nvSpPr>
            <p:spPr>
              <a:xfrm>
                <a:off x="110156" y="3811249"/>
                <a:ext cx="4202398" cy="1938992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25" tIns="22850" rIns="45725" bIns="2285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AI Support In</a:t>
                </a:r>
                <a:endParaRPr sz="700"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Budgeting And Savings</a:t>
                </a:r>
                <a:endParaRPr sz="700"/>
              </a:p>
            </p:txBody>
          </p:sp>
          <p:sp>
            <p:nvSpPr>
              <p:cNvPr id="334" name="Google Shape;334;p41"/>
              <p:cNvSpPr/>
              <p:nvPr/>
            </p:nvSpPr>
            <p:spPr>
              <a:xfrm rot="5400000">
                <a:off x="4143407" y="1545087"/>
                <a:ext cx="1387491" cy="530311"/>
              </a:xfrm>
              <a:prstGeom prst="triangle">
                <a:avLst>
                  <a:gd name="adj" fmla="val 50000"/>
                </a:avLst>
              </a:prstGeom>
              <a:solidFill>
                <a:srgbClr val="205867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35" name="Google Shape;335;p41" descr="Savings - Free business and finance icons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84195" y="6391443"/>
              <a:ext cx="2792405" cy="279240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6" name="Google Shape;336;p41" descr="Problem solving - Free business and finance icons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78463" y="1711125"/>
            <a:ext cx="1346899" cy="1346899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1"/>
          <p:cNvSpPr txBox="1"/>
          <p:nvPr/>
        </p:nvSpPr>
        <p:spPr>
          <a:xfrm>
            <a:off x="5225362" y="2010672"/>
            <a:ext cx="1943100" cy="75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Problem Solution</a:t>
            </a:r>
            <a:endParaRPr sz="700"/>
          </a:p>
        </p:txBody>
      </p:sp>
      <p:sp>
        <p:nvSpPr>
          <p:cNvPr id="338" name="Google Shape;338;p41"/>
          <p:cNvSpPr txBox="1"/>
          <p:nvPr/>
        </p:nvSpPr>
        <p:spPr>
          <a:xfrm>
            <a:off x="-667844" y="4667250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 b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600" b="1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42"/>
          <p:cNvGrpSpPr/>
          <p:nvPr/>
        </p:nvGrpSpPr>
        <p:grpSpPr>
          <a:xfrm>
            <a:off x="6864626" y="-7454"/>
            <a:ext cx="2295939" cy="5143500"/>
            <a:chOff x="13696122" y="0"/>
            <a:chExt cx="4591878" cy="10287000"/>
          </a:xfrm>
        </p:grpSpPr>
        <p:sp>
          <p:nvSpPr>
            <p:cNvPr id="345" name="Google Shape;345;p42"/>
            <p:cNvSpPr/>
            <p:nvPr/>
          </p:nvSpPr>
          <p:spPr>
            <a:xfrm>
              <a:off x="13696122" y="0"/>
              <a:ext cx="4591878" cy="10287000"/>
            </a:xfrm>
            <a:prstGeom prst="rect">
              <a:avLst/>
            </a:prstGeom>
            <a:solidFill>
              <a:srgbClr val="FDE9D8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42"/>
            <p:cNvSpPr txBox="1"/>
            <p:nvPr/>
          </p:nvSpPr>
          <p:spPr>
            <a:xfrm>
              <a:off x="15475226" y="571499"/>
              <a:ext cx="762000" cy="24006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22850" rIns="45725" bIns="2285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0" b="1">
                  <a:solidFill>
                    <a:srgbClr val="FF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  <a:endParaRPr sz="700"/>
            </a:p>
          </p:txBody>
        </p:sp>
        <p:sp>
          <p:nvSpPr>
            <p:cNvPr id="347" name="Google Shape;347;p42"/>
            <p:cNvSpPr txBox="1"/>
            <p:nvPr/>
          </p:nvSpPr>
          <p:spPr>
            <a:xfrm>
              <a:off x="14106518" y="3812121"/>
              <a:ext cx="3866729" cy="1938992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Campus </a:t>
              </a:r>
              <a:endParaRPr sz="7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E-Waste Reduction</a:t>
              </a:r>
              <a:endParaRPr sz="700"/>
            </a:p>
          </p:txBody>
        </p:sp>
      </p:grpSp>
      <p:grpSp>
        <p:nvGrpSpPr>
          <p:cNvPr id="348" name="Google Shape;348;p42"/>
          <p:cNvGrpSpPr/>
          <p:nvPr/>
        </p:nvGrpSpPr>
        <p:grpSpPr>
          <a:xfrm>
            <a:off x="4659894" y="-6626"/>
            <a:ext cx="2579105" cy="5143500"/>
            <a:chOff x="9124122" y="0"/>
            <a:chExt cx="5158211" cy="10287000"/>
          </a:xfrm>
        </p:grpSpPr>
        <p:sp>
          <p:nvSpPr>
            <p:cNvPr id="349" name="Google Shape;349;p42"/>
            <p:cNvSpPr/>
            <p:nvPr/>
          </p:nvSpPr>
          <p:spPr>
            <a:xfrm>
              <a:off x="9124122" y="0"/>
              <a:ext cx="4572000" cy="10287000"/>
            </a:xfrm>
            <a:prstGeom prst="rect">
              <a:avLst/>
            </a:prstGeom>
            <a:solidFill>
              <a:srgbClr val="FABF8E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42"/>
            <p:cNvSpPr txBox="1"/>
            <p:nvPr/>
          </p:nvSpPr>
          <p:spPr>
            <a:xfrm>
              <a:off x="10919789" y="571500"/>
              <a:ext cx="762000" cy="24006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22850" rIns="45725" bIns="2285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0" b="1">
                  <a:solidFill>
                    <a:srgbClr val="FF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 sz="700"/>
            </a:p>
          </p:txBody>
        </p:sp>
        <p:sp>
          <p:nvSpPr>
            <p:cNvPr id="351" name="Google Shape;351;p42"/>
            <p:cNvSpPr txBox="1"/>
            <p:nvPr/>
          </p:nvSpPr>
          <p:spPr>
            <a:xfrm>
              <a:off x="9371982" y="3821717"/>
              <a:ext cx="3957431" cy="1938992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Secure Campus Marketplace</a:t>
              </a:r>
              <a:endParaRPr sz="700"/>
            </a:p>
          </p:txBody>
        </p:sp>
        <p:sp>
          <p:nvSpPr>
            <p:cNvPr id="352" name="Google Shape;352;p42"/>
            <p:cNvSpPr/>
            <p:nvPr/>
          </p:nvSpPr>
          <p:spPr>
            <a:xfrm rot="5400000">
              <a:off x="13293285" y="1622084"/>
              <a:ext cx="1352960" cy="625135"/>
            </a:xfrm>
            <a:prstGeom prst="triangle">
              <a:avLst>
                <a:gd name="adj" fmla="val 50000"/>
              </a:avLst>
            </a:prstGeom>
            <a:solidFill>
              <a:srgbClr val="92CCDC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3" name="Google Shape;353;p42"/>
          <p:cNvGrpSpPr/>
          <p:nvPr/>
        </p:nvGrpSpPr>
        <p:grpSpPr>
          <a:xfrm>
            <a:off x="2273884" y="-5798"/>
            <a:ext cx="2693090" cy="5143500"/>
            <a:chOff x="4558748" y="0"/>
            <a:chExt cx="5386180" cy="10287000"/>
          </a:xfrm>
        </p:grpSpPr>
        <p:sp>
          <p:nvSpPr>
            <p:cNvPr id="354" name="Google Shape;354;p42"/>
            <p:cNvSpPr/>
            <p:nvPr/>
          </p:nvSpPr>
          <p:spPr>
            <a:xfrm>
              <a:off x="4558748" y="0"/>
              <a:ext cx="4772020" cy="10287000"/>
            </a:xfrm>
            <a:prstGeom prst="rect">
              <a:avLst/>
            </a:prstGeom>
            <a:solidFill>
              <a:srgbClr val="E36C0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42"/>
            <p:cNvSpPr txBox="1"/>
            <p:nvPr/>
          </p:nvSpPr>
          <p:spPr>
            <a:xfrm>
              <a:off x="6387543" y="571498"/>
              <a:ext cx="762000" cy="24006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22850" rIns="45725" bIns="2285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0" b="1">
                  <a:solidFill>
                    <a:srgbClr val="FF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  <a:endParaRPr sz="700"/>
            </a:p>
          </p:txBody>
        </p:sp>
        <p:sp>
          <p:nvSpPr>
            <p:cNvPr id="356" name="Google Shape;356;p42"/>
            <p:cNvSpPr/>
            <p:nvPr/>
          </p:nvSpPr>
          <p:spPr>
            <a:xfrm rot="5400000">
              <a:off x="8927636" y="1592184"/>
              <a:ext cx="1400546" cy="634038"/>
            </a:xfrm>
            <a:prstGeom prst="triangle">
              <a:avLst>
                <a:gd name="adj" fmla="val 50000"/>
              </a:avLst>
            </a:prstGeom>
            <a:solidFill>
              <a:srgbClr val="31859B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42"/>
            <p:cNvSpPr txBox="1"/>
            <p:nvPr/>
          </p:nvSpPr>
          <p:spPr>
            <a:xfrm>
              <a:off x="4748414" y="3820061"/>
              <a:ext cx="4258923" cy="1938992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22850" rIns="45725" bIns="2285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Expense Analytics Dashboard</a:t>
              </a:r>
              <a:endParaRPr sz="700"/>
            </a:p>
          </p:txBody>
        </p:sp>
      </p:grpSp>
      <p:pic>
        <p:nvPicPr>
          <p:cNvPr id="358" name="Google Shape;358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59143" y="3183021"/>
            <a:ext cx="1364146" cy="1364146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2"/>
          <p:cNvSpPr txBox="1">
            <a:spLocks noGrp="1"/>
          </p:cNvSpPr>
          <p:nvPr>
            <p:ph type="sldNum" idx="12"/>
          </p:nvPr>
        </p:nvSpPr>
        <p:spPr>
          <a:xfrm>
            <a:off x="-561929" y="4732940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 b="1"/>
              <a:t>6</a:t>
            </a:fld>
            <a:endParaRPr sz="1600" b="1"/>
          </a:p>
        </p:txBody>
      </p:sp>
      <p:grpSp>
        <p:nvGrpSpPr>
          <p:cNvPr id="360" name="Google Shape;360;p42"/>
          <p:cNvGrpSpPr/>
          <p:nvPr/>
        </p:nvGrpSpPr>
        <p:grpSpPr>
          <a:xfrm>
            <a:off x="-6323" y="-5797"/>
            <a:ext cx="2551155" cy="5143500"/>
            <a:chOff x="-12646" y="-11595"/>
            <a:chExt cx="5102309" cy="10287000"/>
          </a:xfrm>
        </p:grpSpPr>
        <p:grpSp>
          <p:nvGrpSpPr>
            <p:cNvPr id="361" name="Google Shape;361;p42"/>
            <p:cNvGrpSpPr/>
            <p:nvPr/>
          </p:nvGrpSpPr>
          <p:grpSpPr>
            <a:xfrm>
              <a:off x="-12646" y="-11595"/>
              <a:ext cx="5102309" cy="10287000"/>
              <a:chOff x="-1" y="0"/>
              <a:chExt cx="5102309" cy="10287000"/>
            </a:xfrm>
          </p:grpSpPr>
          <p:sp>
            <p:nvSpPr>
              <p:cNvPr id="362" name="Google Shape;362;p42"/>
              <p:cNvSpPr/>
              <p:nvPr/>
            </p:nvSpPr>
            <p:spPr>
              <a:xfrm>
                <a:off x="-1" y="0"/>
                <a:ext cx="4571999" cy="10287000"/>
              </a:xfrm>
              <a:prstGeom prst="rect">
                <a:avLst/>
              </a:prstGeom>
              <a:solidFill>
                <a:srgbClr val="974806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5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63" name="Google Shape;363;p42"/>
              <p:cNvSpPr txBox="1"/>
              <p:nvPr/>
            </p:nvSpPr>
            <p:spPr>
              <a:xfrm>
                <a:off x="1861105" y="562688"/>
                <a:ext cx="838202" cy="24006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25" tIns="22850" rIns="45725" bIns="2285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500" b="1">
                    <a:solidFill>
                      <a:srgbClr val="FF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</a:t>
                </a:r>
                <a:endParaRPr sz="700"/>
              </a:p>
            </p:txBody>
          </p:sp>
          <p:sp>
            <p:nvSpPr>
              <p:cNvPr id="364" name="Google Shape;364;p42"/>
              <p:cNvSpPr txBox="1"/>
              <p:nvPr/>
            </p:nvSpPr>
            <p:spPr>
              <a:xfrm>
                <a:off x="110156" y="3811249"/>
                <a:ext cx="4202398" cy="1938992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25" tIns="22850" rIns="45725" bIns="2285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AI Support In</a:t>
                </a:r>
                <a:endParaRPr sz="700"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Budgeting And Savings</a:t>
                </a:r>
                <a:endParaRPr sz="700"/>
              </a:p>
            </p:txBody>
          </p:sp>
          <p:sp>
            <p:nvSpPr>
              <p:cNvPr id="365" name="Google Shape;365;p42"/>
              <p:cNvSpPr/>
              <p:nvPr/>
            </p:nvSpPr>
            <p:spPr>
              <a:xfrm rot="5400000">
                <a:off x="4143407" y="1545087"/>
                <a:ext cx="1387491" cy="530311"/>
              </a:xfrm>
              <a:prstGeom prst="triangle">
                <a:avLst>
                  <a:gd name="adj" fmla="val 50000"/>
                </a:avLst>
              </a:prstGeom>
              <a:solidFill>
                <a:srgbClr val="205867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66" name="Google Shape;366;p42" descr="Savings - Free business and finance icons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84195" y="6391443"/>
              <a:ext cx="2792405" cy="279240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7" name="Google Shape;367;p42" descr="Dashboard - Free business and finance icon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57261" y="3100968"/>
            <a:ext cx="1528252" cy="1528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2" descr="Download Free Ewaste Icons in PNG &amp; SV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98132" y="3100968"/>
            <a:ext cx="1535596" cy="1535596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2"/>
          <p:cNvSpPr txBox="1"/>
          <p:nvPr/>
        </p:nvSpPr>
        <p:spPr>
          <a:xfrm>
            <a:off x="-667844" y="4667250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 b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600" b="1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E53AAFC1-A7CF-4570-860C-C4F7289F6858}"/>
              </a:ext>
            </a:extLst>
          </p:cNvPr>
          <p:cNvSpPr/>
          <p:nvPr/>
        </p:nvSpPr>
        <p:spPr>
          <a:xfrm>
            <a:off x="-1850781" y="-323850"/>
            <a:ext cx="5372100" cy="5638800"/>
          </a:xfrm>
          <a:prstGeom prst="flowChartConnector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/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435387F6-3756-4DCB-BC55-7C6EEA81750F}"/>
              </a:ext>
            </a:extLst>
          </p:cNvPr>
          <p:cNvSpPr/>
          <p:nvPr/>
        </p:nvSpPr>
        <p:spPr>
          <a:xfrm>
            <a:off x="-1850781" y="-247650"/>
            <a:ext cx="5372100" cy="563880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60D057D3-69DF-4370-88C8-645620434A20}"/>
              </a:ext>
            </a:extLst>
          </p:cNvPr>
          <p:cNvSpPr/>
          <p:nvPr/>
        </p:nvSpPr>
        <p:spPr>
          <a:xfrm>
            <a:off x="-1850781" y="-247650"/>
            <a:ext cx="5372100" cy="5638800"/>
          </a:xfrm>
          <a:prstGeom prst="flowChartConnector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/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7ADD9D13-0B00-40D5-A498-C9C1A8AD892F}"/>
              </a:ext>
            </a:extLst>
          </p:cNvPr>
          <p:cNvSpPr/>
          <p:nvPr/>
        </p:nvSpPr>
        <p:spPr>
          <a:xfrm>
            <a:off x="-1850781" y="-247650"/>
            <a:ext cx="5372100" cy="5638800"/>
          </a:xfrm>
          <a:prstGeom prst="flowChartConnector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/>
          </a:p>
        </p:txBody>
      </p:sp>
      <p:sp>
        <p:nvSpPr>
          <p:cNvPr id="62" name="Flowchart: Connector 61">
            <a:extLst>
              <a:ext uri="{FF2B5EF4-FFF2-40B4-BE49-F238E27FC236}">
                <a16:creationId xmlns:a16="http://schemas.microsoft.com/office/drawing/2014/main" id="{71CE88FA-D40C-4D9D-B609-EF58A82B0B8E}"/>
              </a:ext>
            </a:extLst>
          </p:cNvPr>
          <p:cNvSpPr/>
          <p:nvPr/>
        </p:nvSpPr>
        <p:spPr>
          <a:xfrm>
            <a:off x="-1850781" y="-284285"/>
            <a:ext cx="5372100" cy="5638800"/>
          </a:xfrm>
          <a:prstGeom prst="flowChartConnector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56A43CE-A5BB-4089-8AE2-9D3D45DC71A8}"/>
              </a:ext>
            </a:extLst>
          </p:cNvPr>
          <p:cNvSpPr txBox="1"/>
          <p:nvPr/>
        </p:nvSpPr>
        <p:spPr>
          <a:xfrm rot="5400000">
            <a:off x="-3126525" y="2294752"/>
            <a:ext cx="305932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latin typeface="Arial Black" panose="020B0A04020102020204" pitchFamily="34" charset="0"/>
              </a:rPr>
              <a:t>Applications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A679323-4312-4A70-B0FE-1CE801298497}"/>
              </a:ext>
            </a:extLst>
          </p:cNvPr>
          <p:cNvSpPr txBox="1"/>
          <p:nvPr/>
        </p:nvSpPr>
        <p:spPr>
          <a:xfrm>
            <a:off x="-1850782" y="2404310"/>
            <a:ext cx="14115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 Black" panose="020B0A04020102020204" pitchFamily="34" charset="0"/>
              </a:rPr>
              <a:t>Health Care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D33546F-3E7E-41B2-AD88-BF10EAF8193F}"/>
              </a:ext>
            </a:extLst>
          </p:cNvPr>
          <p:cNvSpPr txBox="1"/>
          <p:nvPr/>
        </p:nvSpPr>
        <p:spPr>
          <a:xfrm>
            <a:off x="-1850781" y="2364745"/>
            <a:ext cx="11156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 Black" panose="020B0A04020102020204" pitchFamily="34" charset="0"/>
              </a:rPr>
              <a:t>Education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D90A95E-F7A8-4D5C-A6B2-0A6EB145EF5C}"/>
              </a:ext>
            </a:extLst>
          </p:cNvPr>
          <p:cNvSpPr txBox="1"/>
          <p:nvPr/>
        </p:nvSpPr>
        <p:spPr>
          <a:xfrm>
            <a:off x="-1850782" y="2404310"/>
            <a:ext cx="11888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 Black" panose="020B0A04020102020204" pitchFamily="34" charset="0"/>
              </a:rPr>
              <a:t>Community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942627C-748B-43E6-A80C-F52741281133}"/>
              </a:ext>
            </a:extLst>
          </p:cNvPr>
          <p:cNvSpPr txBox="1"/>
          <p:nvPr/>
        </p:nvSpPr>
        <p:spPr>
          <a:xfrm>
            <a:off x="-1850781" y="2367418"/>
            <a:ext cx="14928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 Black" panose="020B0A04020102020204" pitchFamily="34" charset="0"/>
              </a:rPr>
              <a:t>Sustainability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28EAE7-F390-4E12-857B-BCE3AE72B1FB}"/>
              </a:ext>
            </a:extLst>
          </p:cNvPr>
          <p:cNvSpPr txBox="1"/>
          <p:nvPr/>
        </p:nvSpPr>
        <p:spPr>
          <a:xfrm>
            <a:off x="-1850781" y="1851057"/>
            <a:ext cx="5091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 Black" panose="020B0A04020102020204" pitchFamily="34" charset="0"/>
              </a:rPr>
              <a:t>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8406A4-CEFD-497F-845B-A53CB3208A4D}"/>
              </a:ext>
            </a:extLst>
          </p:cNvPr>
          <p:cNvSpPr txBox="1"/>
          <p:nvPr/>
        </p:nvSpPr>
        <p:spPr>
          <a:xfrm>
            <a:off x="-1850781" y="1849325"/>
            <a:ext cx="5091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 Black" panose="020B0A04020102020204" pitchFamily="34" charset="0"/>
              </a:rPr>
              <a:t>02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6385BE-3E01-489C-81EB-2DE2F1233E67}"/>
              </a:ext>
            </a:extLst>
          </p:cNvPr>
          <p:cNvSpPr txBox="1"/>
          <p:nvPr/>
        </p:nvSpPr>
        <p:spPr>
          <a:xfrm>
            <a:off x="-1850781" y="1835296"/>
            <a:ext cx="5091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 Black" panose="020B0A04020102020204" pitchFamily="34" charset="0"/>
              </a:rPr>
              <a:t>03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499EB3-06D6-4717-AB54-F1176C315F28}"/>
              </a:ext>
            </a:extLst>
          </p:cNvPr>
          <p:cNvSpPr txBox="1"/>
          <p:nvPr/>
        </p:nvSpPr>
        <p:spPr>
          <a:xfrm>
            <a:off x="-1850781" y="1835296"/>
            <a:ext cx="5091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 Black" panose="020B0A04020102020204" pitchFamily="34" charset="0"/>
              </a:rPr>
              <a:t>04</a:t>
            </a:r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1CF0CD36-6568-47D3-B37E-5C2BF0EB9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667844" y="4667250"/>
            <a:ext cx="1066800" cy="182563"/>
          </a:xfrm>
        </p:spPr>
        <p:txBody>
          <a:bodyPr/>
          <a:lstStyle/>
          <a:p>
            <a:fld id="{B6F15528-21DE-4FAA-801E-634DDDAF4B2B}" type="slidenum">
              <a:rPr lang="en-US" sz="1600" b="1"/>
              <a:pPr/>
              <a:t>7</a:t>
            </a:fld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544337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E53AAFC1-A7CF-4570-860C-C4F7289F6858}"/>
              </a:ext>
            </a:extLst>
          </p:cNvPr>
          <p:cNvSpPr/>
          <p:nvPr/>
        </p:nvSpPr>
        <p:spPr>
          <a:xfrm>
            <a:off x="3771900" y="-323850"/>
            <a:ext cx="5372100" cy="5638800"/>
          </a:xfrm>
          <a:prstGeom prst="flowChartConnector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/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435387F6-3756-4DCB-BC55-7C6EEA81750F}"/>
              </a:ext>
            </a:extLst>
          </p:cNvPr>
          <p:cNvSpPr/>
          <p:nvPr/>
        </p:nvSpPr>
        <p:spPr>
          <a:xfrm>
            <a:off x="2362200" y="-247650"/>
            <a:ext cx="5372100" cy="5638800"/>
          </a:xfrm>
          <a:prstGeom prst="flowChartConnector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60D057D3-69DF-4370-88C8-645620434A20}"/>
              </a:ext>
            </a:extLst>
          </p:cNvPr>
          <p:cNvSpPr/>
          <p:nvPr/>
        </p:nvSpPr>
        <p:spPr>
          <a:xfrm>
            <a:off x="968619" y="-247650"/>
            <a:ext cx="5372100" cy="563880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/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7ADD9D13-0B00-40D5-A498-C9C1A8AD892F}"/>
              </a:ext>
            </a:extLst>
          </p:cNvPr>
          <p:cNvSpPr/>
          <p:nvPr/>
        </p:nvSpPr>
        <p:spPr>
          <a:xfrm>
            <a:off x="-441081" y="-247650"/>
            <a:ext cx="5372100" cy="563880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/>
          </a:p>
        </p:txBody>
      </p:sp>
      <p:sp>
        <p:nvSpPr>
          <p:cNvPr id="62" name="Flowchart: Connector 61">
            <a:extLst>
              <a:ext uri="{FF2B5EF4-FFF2-40B4-BE49-F238E27FC236}">
                <a16:creationId xmlns:a16="http://schemas.microsoft.com/office/drawing/2014/main" id="{71CE88FA-D40C-4D9D-B609-EF58A82B0B8E}"/>
              </a:ext>
            </a:extLst>
          </p:cNvPr>
          <p:cNvSpPr/>
          <p:nvPr/>
        </p:nvSpPr>
        <p:spPr>
          <a:xfrm>
            <a:off x="-1850781" y="-284285"/>
            <a:ext cx="5372100" cy="5638800"/>
          </a:xfrm>
          <a:prstGeom prst="flowChartConnector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56A43CE-A5BB-4089-8AE2-9D3D45DC71A8}"/>
              </a:ext>
            </a:extLst>
          </p:cNvPr>
          <p:cNvSpPr txBox="1"/>
          <p:nvPr/>
        </p:nvSpPr>
        <p:spPr>
          <a:xfrm>
            <a:off x="1366462" y="2205000"/>
            <a:ext cx="160131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latin typeface="Arial Black" panose="020B0A04020102020204" pitchFamily="34" charset="0"/>
              </a:rPr>
              <a:t>Goals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A679323-4312-4A70-B0FE-1CE801298497}"/>
              </a:ext>
            </a:extLst>
          </p:cNvPr>
          <p:cNvSpPr txBox="1"/>
          <p:nvPr/>
        </p:nvSpPr>
        <p:spPr>
          <a:xfrm>
            <a:off x="3580198" y="2333223"/>
            <a:ext cx="1291943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latin typeface="Arial Black" panose="020B0A04020102020204" pitchFamily="34" charset="0"/>
              </a:rPr>
              <a:t>Develop Functional Prototype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D33546F-3E7E-41B2-AD88-BF10EAF8193F}"/>
              </a:ext>
            </a:extLst>
          </p:cNvPr>
          <p:cNvSpPr txBox="1"/>
          <p:nvPr/>
        </p:nvSpPr>
        <p:spPr>
          <a:xfrm>
            <a:off x="5004114" y="2364745"/>
            <a:ext cx="126502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 Black" panose="020B0A04020102020204" pitchFamily="34" charset="0"/>
              </a:rPr>
              <a:t>Conduct Pilot Testing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D90A95E-F7A8-4D5C-A6B2-0A6EB145EF5C}"/>
              </a:ext>
            </a:extLst>
          </p:cNvPr>
          <p:cNvSpPr txBox="1"/>
          <p:nvPr/>
        </p:nvSpPr>
        <p:spPr>
          <a:xfrm>
            <a:off x="6361864" y="2364745"/>
            <a:ext cx="13793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 Black" panose="020B0A04020102020204" pitchFamily="34" charset="0"/>
              </a:rPr>
              <a:t>Achieve AI Accuracy Target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942627C-748B-43E6-A80C-F52741281133}"/>
              </a:ext>
            </a:extLst>
          </p:cNvPr>
          <p:cNvSpPr txBox="1"/>
          <p:nvPr/>
        </p:nvSpPr>
        <p:spPr>
          <a:xfrm>
            <a:off x="7748155" y="2360940"/>
            <a:ext cx="149282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 Black" panose="020B0A04020102020204" pitchFamily="34" charset="0"/>
              </a:rPr>
              <a:t>Ensure Security &amp; Scalability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28EAE7-F390-4E12-857B-BCE3AE72B1FB}"/>
              </a:ext>
            </a:extLst>
          </p:cNvPr>
          <p:cNvSpPr txBox="1"/>
          <p:nvPr/>
        </p:nvSpPr>
        <p:spPr>
          <a:xfrm>
            <a:off x="3758046" y="1851057"/>
            <a:ext cx="557056" cy="40011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 Black" panose="020B0A04020102020204" pitchFamily="34" charset="0"/>
              </a:rPr>
              <a:t>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8406A4-CEFD-497F-845B-A53CB3208A4D}"/>
              </a:ext>
            </a:extLst>
          </p:cNvPr>
          <p:cNvSpPr txBox="1"/>
          <p:nvPr/>
        </p:nvSpPr>
        <p:spPr>
          <a:xfrm>
            <a:off x="5256591" y="1834709"/>
            <a:ext cx="554545" cy="40011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 Black" panose="020B0A04020102020204" pitchFamily="34" charset="0"/>
              </a:rPr>
              <a:t>02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6385BE-3E01-489C-81EB-2DE2F1233E67}"/>
              </a:ext>
            </a:extLst>
          </p:cNvPr>
          <p:cNvSpPr txBox="1"/>
          <p:nvPr/>
        </p:nvSpPr>
        <p:spPr>
          <a:xfrm>
            <a:off x="6666291" y="1835296"/>
            <a:ext cx="538426" cy="40011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 Black" panose="020B0A04020102020204" pitchFamily="34" charset="0"/>
              </a:rPr>
              <a:t>03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499EB3-06D6-4717-AB54-F1176C315F28}"/>
              </a:ext>
            </a:extLst>
          </p:cNvPr>
          <p:cNvSpPr txBox="1"/>
          <p:nvPr/>
        </p:nvSpPr>
        <p:spPr>
          <a:xfrm>
            <a:off x="8084117" y="1835296"/>
            <a:ext cx="551119" cy="40011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 Black" panose="020B0A04020102020204" pitchFamily="34" charset="0"/>
              </a:rPr>
              <a:t>04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62678D-346E-4C74-BDF7-B6299E6794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02" y="2005783"/>
            <a:ext cx="906264" cy="90626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55DABB-424A-4141-AF02-9584F0275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667844" y="4667250"/>
            <a:ext cx="1066800" cy="182563"/>
          </a:xfrm>
        </p:spPr>
        <p:txBody>
          <a:bodyPr/>
          <a:lstStyle/>
          <a:p>
            <a:fld id="{B6F15528-21DE-4FAA-801E-634DDDAF4B2B}" type="slidenum">
              <a:rPr lang="en-US" sz="1600" b="1"/>
              <a:pPr/>
              <a:t>8</a:t>
            </a:fld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685457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3"/>
          <p:cNvSpPr/>
          <p:nvPr/>
        </p:nvSpPr>
        <p:spPr>
          <a:xfrm flipH="1"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8204" t="-4757" r="-9637" b="-10726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5" name="Google Shape;375;p43"/>
          <p:cNvGrpSpPr/>
          <p:nvPr/>
        </p:nvGrpSpPr>
        <p:grpSpPr>
          <a:xfrm rot="2442778">
            <a:off x="1712185" y="-1855972"/>
            <a:ext cx="1935420" cy="8238968"/>
            <a:chOff x="0" y="-38100"/>
            <a:chExt cx="1019480" cy="4339868"/>
          </a:xfrm>
        </p:grpSpPr>
        <p:sp>
          <p:nvSpPr>
            <p:cNvPr id="376" name="Google Shape;376;p43"/>
            <p:cNvSpPr/>
            <p:nvPr/>
          </p:nvSpPr>
          <p:spPr>
            <a:xfrm>
              <a:off x="0" y="0"/>
              <a:ext cx="1019480" cy="4301768"/>
            </a:xfrm>
            <a:custGeom>
              <a:avLst/>
              <a:gdLst/>
              <a:ahLst/>
              <a:cxnLst/>
              <a:rect l="l" t="t" r="r" b="b"/>
              <a:pathLst>
                <a:path w="1019480" h="4301768" extrusionOk="0">
                  <a:moveTo>
                    <a:pt x="0" y="0"/>
                  </a:moveTo>
                  <a:lnTo>
                    <a:pt x="1019480" y="0"/>
                  </a:lnTo>
                  <a:lnTo>
                    <a:pt x="1019480" y="4301768"/>
                  </a:lnTo>
                  <a:lnTo>
                    <a:pt x="0" y="4301768"/>
                  </a:lnTo>
                  <a:close/>
                </a:path>
              </a:pathLst>
            </a:custGeom>
            <a:solidFill>
              <a:srgbClr val="EF4F44"/>
            </a:solidFill>
            <a:ln>
              <a:noFill/>
            </a:ln>
          </p:spPr>
          <p:txBody>
            <a:bodyPr spcFirstLastPara="1" wrap="square" lIns="45725" tIns="22850" rIns="45725" bIns="228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43"/>
            <p:cNvSpPr txBox="1"/>
            <p:nvPr/>
          </p:nvSpPr>
          <p:spPr>
            <a:xfrm>
              <a:off x="0" y="-38100"/>
              <a:ext cx="1019480" cy="43398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8" name="Google Shape;378;p43"/>
          <p:cNvSpPr/>
          <p:nvPr/>
        </p:nvSpPr>
        <p:spPr>
          <a:xfrm>
            <a:off x="-421718" y="1560534"/>
            <a:ext cx="3832959" cy="2764522"/>
          </a:xfrm>
          <a:custGeom>
            <a:avLst/>
            <a:gdLst/>
            <a:ahLst/>
            <a:cxnLst/>
            <a:rect l="l" t="t" r="r" b="b"/>
            <a:pathLst>
              <a:path w="7665918" h="5529043" extrusionOk="0">
                <a:moveTo>
                  <a:pt x="0" y="0"/>
                </a:moveTo>
                <a:lnTo>
                  <a:pt x="7665917" y="0"/>
                </a:lnTo>
                <a:lnTo>
                  <a:pt x="7665917" y="5529043"/>
                </a:lnTo>
                <a:lnTo>
                  <a:pt x="0" y="55290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43"/>
          <p:cNvSpPr/>
          <p:nvPr/>
        </p:nvSpPr>
        <p:spPr>
          <a:xfrm rot="-177656" flipH="1">
            <a:off x="2660645" y="-719214"/>
            <a:ext cx="6242101" cy="5833052"/>
          </a:xfrm>
          <a:custGeom>
            <a:avLst/>
            <a:gdLst/>
            <a:ahLst/>
            <a:cxnLst/>
            <a:rect l="l" t="t" r="r" b="b"/>
            <a:pathLst>
              <a:path w="12484202" h="11666104" extrusionOk="0">
                <a:moveTo>
                  <a:pt x="12484202" y="0"/>
                </a:moveTo>
                <a:lnTo>
                  <a:pt x="0" y="0"/>
                </a:lnTo>
                <a:lnTo>
                  <a:pt x="0" y="11666104"/>
                </a:lnTo>
                <a:lnTo>
                  <a:pt x="12484202" y="11666104"/>
                </a:lnTo>
                <a:lnTo>
                  <a:pt x="1248420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11696" r="-6333" b="-9147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43"/>
          <p:cNvSpPr/>
          <p:nvPr/>
        </p:nvSpPr>
        <p:spPr>
          <a:xfrm flipH="1">
            <a:off x="-116248" y="1708997"/>
            <a:ext cx="2772554" cy="2369273"/>
          </a:xfrm>
          <a:custGeom>
            <a:avLst/>
            <a:gdLst/>
            <a:ahLst/>
            <a:cxnLst/>
            <a:rect l="l" t="t" r="r" b="b"/>
            <a:pathLst>
              <a:path w="5545107" h="4738546" extrusionOk="0">
                <a:moveTo>
                  <a:pt x="5545107" y="0"/>
                </a:moveTo>
                <a:lnTo>
                  <a:pt x="0" y="0"/>
                </a:lnTo>
                <a:lnTo>
                  <a:pt x="0" y="4738546"/>
                </a:lnTo>
                <a:lnTo>
                  <a:pt x="5545107" y="4738546"/>
                </a:lnTo>
                <a:lnTo>
                  <a:pt x="5545107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43"/>
          <p:cNvSpPr/>
          <p:nvPr/>
        </p:nvSpPr>
        <p:spPr>
          <a:xfrm>
            <a:off x="536921" y="3506538"/>
            <a:ext cx="833853" cy="1460571"/>
          </a:xfrm>
          <a:custGeom>
            <a:avLst/>
            <a:gdLst/>
            <a:ahLst/>
            <a:cxnLst/>
            <a:rect l="l" t="t" r="r" b="b"/>
            <a:pathLst>
              <a:path w="1667706" h="2921141" extrusionOk="0">
                <a:moveTo>
                  <a:pt x="0" y="0"/>
                </a:moveTo>
                <a:lnTo>
                  <a:pt x="1667706" y="0"/>
                </a:lnTo>
                <a:lnTo>
                  <a:pt x="1667706" y="2921141"/>
                </a:lnTo>
                <a:lnTo>
                  <a:pt x="0" y="2921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43"/>
          <p:cNvSpPr/>
          <p:nvPr/>
        </p:nvSpPr>
        <p:spPr>
          <a:xfrm>
            <a:off x="1270029" y="1016531"/>
            <a:ext cx="1059663" cy="1032689"/>
          </a:xfrm>
          <a:custGeom>
            <a:avLst/>
            <a:gdLst/>
            <a:ahLst/>
            <a:cxnLst/>
            <a:rect l="l" t="t" r="r" b="b"/>
            <a:pathLst>
              <a:path w="2119325" h="2065378" extrusionOk="0">
                <a:moveTo>
                  <a:pt x="0" y="0"/>
                </a:moveTo>
                <a:lnTo>
                  <a:pt x="2119325" y="0"/>
                </a:lnTo>
                <a:lnTo>
                  <a:pt x="2119325" y="2065379"/>
                </a:lnTo>
                <a:lnTo>
                  <a:pt x="0" y="2065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43"/>
          <p:cNvSpPr txBox="1"/>
          <p:nvPr/>
        </p:nvSpPr>
        <p:spPr>
          <a:xfrm>
            <a:off x="2751409" y="397958"/>
            <a:ext cx="6092672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rgbClr val="CC3227"/>
                </a:solidFill>
                <a:latin typeface="Calibri"/>
                <a:ea typeface="Calibri"/>
                <a:cs typeface="Calibri"/>
                <a:sym typeface="Calibri"/>
              </a:rPr>
              <a:t>Our Project Blueprint: Defined by SMART Criteria</a:t>
            </a:r>
            <a:endParaRPr sz="3300">
              <a:solidFill>
                <a:srgbClr val="CC322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43"/>
          <p:cNvSpPr/>
          <p:nvPr/>
        </p:nvSpPr>
        <p:spPr>
          <a:xfrm>
            <a:off x="5105400" y="1587450"/>
            <a:ext cx="1923932" cy="456268"/>
          </a:xfrm>
          <a:prstGeom prst="rect">
            <a:avLst/>
          </a:prstGeom>
          <a:solidFill>
            <a:srgbClr val="D6E3BC"/>
          </a:solidFill>
          <a:ln w="25400" cap="flat" cmpd="sng">
            <a:solidFill>
              <a:srgbClr val="7692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S - Specific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43"/>
          <p:cNvSpPr/>
          <p:nvPr/>
        </p:nvSpPr>
        <p:spPr>
          <a:xfrm>
            <a:off x="4971229" y="2197312"/>
            <a:ext cx="2281428" cy="457200"/>
          </a:xfrm>
          <a:prstGeom prst="rect">
            <a:avLst/>
          </a:prstGeom>
          <a:solidFill>
            <a:srgbClr val="DAE5F1"/>
          </a:solidFill>
          <a:ln w="25400" cap="flat" cmpd="sng">
            <a:solidFill>
              <a:srgbClr val="3660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M - Measurable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43"/>
          <p:cNvSpPr/>
          <p:nvPr/>
        </p:nvSpPr>
        <p:spPr>
          <a:xfrm>
            <a:off x="5181600" y="3407630"/>
            <a:ext cx="1866900" cy="457200"/>
          </a:xfrm>
          <a:prstGeom prst="rect">
            <a:avLst/>
          </a:prstGeom>
          <a:solidFill>
            <a:srgbClr val="F2DADA"/>
          </a:solidFill>
          <a:ln w="25400" cap="flat" cmpd="sng">
            <a:solidFill>
              <a:srgbClr val="95373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953734"/>
                </a:solidFill>
                <a:latin typeface="Calibri"/>
                <a:ea typeface="Calibri"/>
                <a:cs typeface="Calibri"/>
                <a:sym typeface="Calibri"/>
              </a:rPr>
              <a:t>R - Relevant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43"/>
          <p:cNvSpPr/>
          <p:nvPr/>
        </p:nvSpPr>
        <p:spPr>
          <a:xfrm>
            <a:off x="5047197" y="2796146"/>
            <a:ext cx="2128791" cy="457200"/>
          </a:xfrm>
          <a:prstGeom prst="rect">
            <a:avLst/>
          </a:prstGeom>
          <a:solidFill>
            <a:srgbClr val="E5DFEC"/>
          </a:solidFill>
          <a:ln w="25400" cap="flat" cmpd="sng">
            <a:solidFill>
              <a:srgbClr val="5F49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A - Achievable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43"/>
          <p:cNvSpPr/>
          <p:nvPr/>
        </p:nvSpPr>
        <p:spPr>
          <a:xfrm>
            <a:off x="4955988" y="4047263"/>
            <a:ext cx="2266538" cy="457200"/>
          </a:xfrm>
          <a:prstGeom prst="rect">
            <a:avLst/>
          </a:prstGeom>
          <a:solidFill>
            <a:srgbClr val="FBD4B4"/>
          </a:solidFill>
          <a:ln w="25400" cap="flat" cmpd="sng">
            <a:solidFill>
              <a:srgbClr val="E36C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T - Time-Bound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847</Words>
  <Application>Microsoft Office PowerPoint</Application>
  <PresentationFormat>On-screen Show (16:9)</PresentationFormat>
  <Paragraphs>155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Montserrat</vt:lpstr>
      <vt:lpstr>Arial Black</vt:lpstr>
      <vt:lpstr>Calibri</vt:lpstr>
      <vt:lpstr>Arimo</vt:lpstr>
      <vt:lpstr>Arial</vt:lpstr>
      <vt:lpstr>Helvetica Neue</vt:lpstr>
      <vt:lpstr>Simple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iam sifat</cp:lastModifiedBy>
  <cp:revision>2</cp:revision>
  <dcterms:modified xsi:type="dcterms:W3CDTF">2025-11-05T12:40:19Z</dcterms:modified>
</cp:coreProperties>
</file>